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8" r:id="rId2"/>
    <p:sldMasterId id="2147483659" r:id="rId3"/>
    <p:sldMasterId id="2147483686" r:id="rId4"/>
  </p:sldMasterIdLst>
  <p:notesMasterIdLst>
    <p:notesMasterId r:id="rId28"/>
  </p:notesMasterIdLst>
  <p:handoutMasterIdLst>
    <p:handoutMasterId r:id="rId29"/>
  </p:handoutMasterIdLst>
  <p:sldIdLst>
    <p:sldId id="266" r:id="rId5"/>
    <p:sldId id="265" r:id="rId6"/>
    <p:sldId id="267" r:id="rId7"/>
    <p:sldId id="268" r:id="rId8"/>
    <p:sldId id="272" r:id="rId9"/>
    <p:sldId id="273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6" r:id="rId23"/>
    <p:sldId id="283" r:id="rId24"/>
    <p:sldId id="284" r:id="rId25"/>
    <p:sldId id="285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A68D"/>
    <a:srgbClr val="2C7976"/>
    <a:srgbClr val="E5E5EB"/>
    <a:srgbClr val="23A2DA"/>
    <a:srgbClr val="D4D3DD"/>
    <a:srgbClr val="D1DCB8"/>
    <a:srgbClr val="829177"/>
    <a:srgbClr val="414042"/>
    <a:srgbClr val="8D8077"/>
    <a:srgbClr val="9EA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7"/>
    <p:restoredTop sz="91360"/>
  </p:normalViewPr>
  <p:slideViewPr>
    <p:cSldViewPr snapToGrid="0">
      <p:cViewPr varScale="1">
        <p:scale>
          <a:sx n="149" d="100"/>
          <a:sy n="149" d="100"/>
        </p:scale>
        <p:origin x="176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260A77-BF1D-7E3F-BD82-876DBB6544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45C0B-6A13-5593-2870-06D6A9CD24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DB0F8-B907-48C9-B098-F635FA6079D6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63EB2-4063-E56D-E5C1-F26151B8D3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1DB10-6BE9-34A3-73FD-7CA0976BE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E2CB1-89ED-4A31-9E09-E259DFC1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19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A7EED-FB43-A543-ACBF-00ADCC0AD4C5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267DE-CAC3-214C-8AA8-0E6DCCF58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267DE-CAC3-214C-8AA8-0E6DCCF58F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1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5D45F2-E400-D287-FB2A-BFB097D76212}"/>
              </a:ext>
            </a:extLst>
          </p:cNvPr>
          <p:cNvSpPr/>
          <p:nvPr userDrawn="1"/>
        </p:nvSpPr>
        <p:spPr>
          <a:xfrm>
            <a:off x="482198" y="1"/>
            <a:ext cx="11709801" cy="6250328"/>
          </a:xfrm>
          <a:prstGeom prst="rect">
            <a:avLst/>
          </a:prstGeom>
          <a:solidFill>
            <a:srgbClr val="D1DC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mall plant growing from dirt&#10;&#10;AI-generated content may be incorrect.">
            <a:extLst>
              <a:ext uri="{FF2B5EF4-FFF2-40B4-BE49-F238E27FC236}">
                <a16:creationId xmlns:a16="http://schemas.microsoft.com/office/drawing/2014/main" id="{5D05CB04-DBF3-6073-8DE1-628878164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493" b="12895"/>
          <a:stretch>
            <a:fillRect/>
          </a:stretch>
        </p:blipFill>
        <p:spPr>
          <a:xfrm>
            <a:off x="482197" y="505876"/>
            <a:ext cx="11725171" cy="6080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2EFEC-4280-162D-A874-39EFF9DC59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2"/>
                </a:solidFill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72ED6-8043-190F-B9EE-6021BD567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DD05-C40F-BC99-8887-DA454E6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5866-0D69-CD4B-89B0-83F6EE2B54CA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7D82A-631D-23A7-2BB5-B963DA7F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1AFF2-3E4B-4E98-3E29-ACA88B6E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7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7454-63EE-CE79-B39B-B7FE3A307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457200"/>
            <a:ext cx="3198812" cy="1112838"/>
          </a:xfrm>
        </p:spPr>
        <p:txBody>
          <a:bodyPr anchor="b"/>
          <a:lstStyle>
            <a:lvl1pPr>
              <a:defRPr sz="3200" b="1">
                <a:solidFill>
                  <a:srgbClr val="23A2DA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DE1B2-EAF4-A3E3-E8AC-8741179C9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37463" y="457200"/>
            <a:ext cx="7117925" cy="5411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9888A-6D05-EFEC-6B53-739CBECEC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750741"/>
            <a:ext cx="3198812" cy="411824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54AD9-E1B3-6B7F-B625-B6214E80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8973-ACB8-7A47-9A2B-3EF10EED6CE6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F4C23-4E93-9D65-B15B-2E8B69E3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65F7-DC4C-4802-C32A-FC9D44FE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9BF7-1E48-A04B-F3A9-B99873983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Meet the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45476-F459-0C98-42B5-801927AB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07B4-0108-3A4D-83B7-2E6C3A83683E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42179-3208-2A2C-F720-81040484F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37A41-D53A-7923-01D2-B8099AC5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4B31ED-8C59-1ABC-C05A-D861D18654A8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45375D-A921-3C26-C875-4F2BB082DA40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C1C2BB-08B0-8F3B-68B3-9DFC868C425B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-Shape 1">
              <a:extLst>
                <a:ext uri="{FF2B5EF4-FFF2-40B4-BE49-F238E27FC236}">
                  <a16:creationId xmlns:a16="http://schemas.microsoft.com/office/drawing/2014/main" id="{DD97416A-1E61-8F6A-8E99-0E08B950FB8F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9F88C9-0243-D996-5077-D273095C64E0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B4623FF-A470-0DC4-FCFD-E618789D9DF0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2CB870-438D-CF98-2659-DCBD6E9292FF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-Shape 1">
              <a:extLst>
                <a:ext uri="{FF2B5EF4-FFF2-40B4-BE49-F238E27FC236}">
                  <a16:creationId xmlns:a16="http://schemas.microsoft.com/office/drawing/2014/main" id="{73C7BD11-7310-F0AF-2E99-4B8E2A086BA0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395A26BA-67DA-D7A9-1F06-36F9CEB5F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1481407"/>
            <a:ext cx="1873256" cy="22942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F049E1A-6C64-FB11-8F1B-92D0BCC3375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280144" y="1481407"/>
            <a:ext cx="1873256" cy="22942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CBB4D43-572F-1C1B-0641-B0122C03F47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901245" y="1481408"/>
            <a:ext cx="3145786" cy="462839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067A066-2F49-7B1E-8E5F-AEBC4147A6E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901245" y="2063447"/>
            <a:ext cx="3145786" cy="75851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A8A1EB1-F2D0-C62B-4ABC-55FF3D47EF5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901245" y="3057304"/>
            <a:ext cx="3145786" cy="102498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Experience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070CB02-E610-1DBE-8FD5-D2A1784D083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901245" y="4251432"/>
            <a:ext cx="3145786" cy="365125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A5D8AAE-6500-4058-F990-64CEC69F10A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47773" y="1481407"/>
            <a:ext cx="3145786" cy="462839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A4C9443-953F-DBDB-3A40-BBD885AA7F73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347773" y="2063446"/>
            <a:ext cx="3145786" cy="758518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2BE994C-1674-5C45-F603-1CC1BBB0E755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347773" y="3052873"/>
            <a:ext cx="3145786" cy="102498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Experience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66B5751-2DB0-F24A-C757-69E80CBD30D0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347773" y="4251431"/>
            <a:ext cx="3145786" cy="365125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Email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5C139-8996-734D-1B51-63D4FA9D8478}"/>
              </a:ext>
            </a:extLst>
          </p:cNvPr>
          <p:cNvCxnSpPr>
            <a:cxnSpLocks/>
          </p:cNvCxnSpPr>
          <p:nvPr userDrawn="1"/>
        </p:nvCxnSpPr>
        <p:spPr>
          <a:xfrm>
            <a:off x="2347534" y="1017136"/>
            <a:ext cx="7649331" cy="0"/>
          </a:xfrm>
          <a:prstGeom prst="line">
            <a:avLst/>
          </a:prstGeom>
          <a:ln w="19050">
            <a:solidFill>
              <a:srgbClr val="B9CBA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605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B4BAD9-BD0D-3CBD-2439-C478597CF207}"/>
              </a:ext>
            </a:extLst>
          </p:cNvPr>
          <p:cNvSpPr/>
          <p:nvPr userDrawn="1"/>
        </p:nvSpPr>
        <p:spPr>
          <a:xfrm>
            <a:off x="-599" y="1"/>
            <a:ext cx="12192599" cy="6250328"/>
          </a:xfrm>
          <a:prstGeom prst="rect">
            <a:avLst/>
          </a:prstGeom>
          <a:solidFill>
            <a:srgbClr val="D1DC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mall plant growing from dirt&#10;&#10;AI-generated content may be incorrect.">
            <a:extLst>
              <a:ext uri="{FF2B5EF4-FFF2-40B4-BE49-F238E27FC236}">
                <a16:creationId xmlns:a16="http://schemas.microsoft.com/office/drawing/2014/main" id="{A88BF54B-902C-0875-2761-F3E5AD1114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283" b="12895"/>
          <a:stretch>
            <a:fillRect/>
          </a:stretch>
        </p:blipFill>
        <p:spPr>
          <a:xfrm>
            <a:off x="-599" y="274320"/>
            <a:ext cx="12193861" cy="6309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2EFEC-4280-162D-A874-39EFF9DC59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2"/>
                </a:solidFill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72ED6-8043-190F-B9EE-6021BD567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DD05-C40F-BC99-8887-DA454E6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5866-0D69-CD4B-89B0-83F6EE2B54CA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7D82A-631D-23A7-2BB5-B963DA7F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1AFF2-3E4B-4E98-3E29-ACA88B6E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14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33CF-6FB8-1AF9-3C1D-DC549581CC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8F2F-FF3D-BA94-9932-D88D94F26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497"/>
            <a:ext cx="10515600" cy="5040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9475D-4BDC-373B-6E8F-B8A6DF84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8C89-5FD3-9A48-8800-7B326C198053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02E39-34EF-30AE-E047-BFE316C1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21042-2289-0E7D-38C9-3B98FA13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A1E3B9-8A8F-02EE-8B37-C71F4593224C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E3AFB0-0FD3-F3D6-3128-264013656BFF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8E94D3C-6D43-5CF9-0130-C9E43677D7DB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L-Shape 1">
              <a:extLst>
                <a:ext uri="{FF2B5EF4-FFF2-40B4-BE49-F238E27FC236}">
                  <a16:creationId xmlns:a16="http://schemas.microsoft.com/office/drawing/2014/main" id="{8EF32863-04C0-0B12-EBC4-529D44172B86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DDE635-C401-7935-75A2-B0956B22DCAF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73E930-3139-5D9B-9A16-C66988F88662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A96E6FA-4597-E620-187F-C277117B13F7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-Shape 1">
              <a:extLst>
                <a:ext uri="{FF2B5EF4-FFF2-40B4-BE49-F238E27FC236}">
                  <a16:creationId xmlns:a16="http://schemas.microsoft.com/office/drawing/2014/main" id="{02543EC8-78D5-AFE0-4914-3835920457B0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6B2F5-6DBE-7991-143E-6896AF94FD37}"/>
              </a:ext>
            </a:extLst>
          </p:cNvPr>
          <p:cNvCxnSpPr>
            <a:cxnSpLocks/>
          </p:cNvCxnSpPr>
          <p:nvPr userDrawn="1"/>
        </p:nvCxnSpPr>
        <p:spPr>
          <a:xfrm>
            <a:off x="2347534" y="1017136"/>
            <a:ext cx="7649331" cy="0"/>
          </a:xfrm>
          <a:prstGeom prst="line">
            <a:avLst/>
          </a:prstGeom>
          <a:ln w="19050">
            <a:solidFill>
              <a:srgbClr val="B9CBA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882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262D4-7DDC-2746-D699-155BF82D5542}"/>
              </a:ext>
            </a:extLst>
          </p:cNvPr>
          <p:cNvSpPr/>
          <p:nvPr userDrawn="1"/>
        </p:nvSpPr>
        <p:spPr>
          <a:xfrm>
            <a:off x="0" y="0"/>
            <a:ext cx="12191999" cy="2044557"/>
          </a:xfrm>
          <a:prstGeom prst="rect">
            <a:avLst/>
          </a:prstGeom>
          <a:solidFill>
            <a:srgbClr val="D1DC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3FDF9-DCFA-FFBF-2570-FADA0128C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8059146" cy="2852737"/>
          </a:xfrm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slide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561-9F27-784D-2499-FB058CA7D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05914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8E2BD-669D-454D-66CB-D3C0BBB6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1B564-D9CD-3F4F-80B5-667C11F7A5BD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65091-CCA9-D89E-40A1-12A35F12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24CD-ABA0-045B-20DC-DB4F2C1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34EA52-D506-5CC6-402C-3ACC448BF413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2D10E-7DB5-9FB2-FB1D-FCF5CE39E90F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A5735CD-26E6-FCF1-58F8-AF0F41D27097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-Shape 1">
              <a:extLst>
                <a:ext uri="{FF2B5EF4-FFF2-40B4-BE49-F238E27FC236}">
                  <a16:creationId xmlns:a16="http://schemas.microsoft.com/office/drawing/2014/main" id="{3DAD0237-F799-E40C-E9CC-43C98A8FAA7F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3179B5-353C-367C-36F3-1558A7E1B1F8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4EB860-2F94-67E8-44C2-C8CA863E258C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8459E9-E255-B7DC-1A47-EC5AD0D82692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L-Shape 1">
              <a:extLst>
                <a:ext uri="{FF2B5EF4-FFF2-40B4-BE49-F238E27FC236}">
                  <a16:creationId xmlns:a16="http://schemas.microsoft.com/office/drawing/2014/main" id="{A800B698-B1B4-93C9-033B-772DB7A5D031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1838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ogo with blue and green waves&#10;&#10;AI-generated content may be incorrect.">
            <a:extLst>
              <a:ext uri="{FF2B5EF4-FFF2-40B4-BE49-F238E27FC236}">
                <a16:creationId xmlns:a16="http://schemas.microsoft.com/office/drawing/2014/main" id="{99E4ACC1-130C-00CC-C019-8FBD205A1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2845" r="720" b="53995"/>
          <a:stretch>
            <a:fillRect/>
          </a:stretch>
        </p:blipFill>
        <p:spPr>
          <a:xfrm>
            <a:off x="-17493" y="4955031"/>
            <a:ext cx="12226986" cy="1628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3FDF9-DCFA-FFBF-2570-FADA0128C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6378" y="2245659"/>
            <a:ext cx="8059146" cy="1391466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slide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561-9F27-784D-2499-FB058CA7D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6378" y="3664114"/>
            <a:ext cx="8059146" cy="74055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8E2BD-669D-454D-66CB-D3C0BBB6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1B564-D9CD-3F4F-80B5-667C11F7A5BD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65091-CCA9-D89E-40A1-12A35F12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24CD-ABA0-045B-20DC-DB4F2C1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7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9BF7-1E48-A04B-F3A9-B9987398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0D4C-D053-FD6E-8C45-AEDDDAEC1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6497"/>
            <a:ext cx="5181600" cy="5040466"/>
          </a:xfrm>
        </p:spPr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7F526-BD5B-AFA8-54AD-6C46511D4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6497"/>
            <a:ext cx="5181600" cy="5040466"/>
          </a:xfrm>
        </p:spPr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45476-F459-0C98-42B5-801927AB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07B4-0108-3A4D-83B7-2E6C3A83683E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42179-3208-2A2C-F720-81040484F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37A41-D53A-7923-01D2-B8099AC5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D776E1-A55F-0ACD-A448-922FF9DF5179}"/>
              </a:ext>
            </a:extLst>
          </p:cNvPr>
          <p:cNvCxnSpPr>
            <a:cxnSpLocks/>
          </p:cNvCxnSpPr>
          <p:nvPr userDrawn="1"/>
        </p:nvCxnSpPr>
        <p:spPr>
          <a:xfrm>
            <a:off x="2347534" y="1017136"/>
            <a:ext cx="7649331" cy="0"/>
          </a:xfrm>
          <a:prstGeom prst="line">
            <a:avLst/>
          </a:prstGeom>
          <a:ln w="19050">
            <a:solidFill>
              <a:srgbClr val="B9CBA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14B31ED-8C59-1ABC-C05A-D861D18654A8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45375D-A921-3C26-C875-4F2BB082DA40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C1C2BB-08B0-8F3B-68B3-9DFC868C425B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-Shape 1">
              <a:extLst>
                <a:ext uri="{FF2B5EF4-FFF2-40B4-BE49-F238E27FC236}">
                  <a16:creationId xmlns:a16="http://schemas.microsoft.com/office/drawing/2014/main" id="{DD97416A-1E61-8F6A-8E99-0E08B950FB8F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9F88C9-0243-D996-5077-D273095C64E0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B4623FF-A470-0DC4-FCFD-E618789D9DF0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2CB870-438D-CF98-2659-DCBD6E9292FF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-Shape 1">
              <a:extLst>
                <a:ext uri="{FF2B5EF4-FFF2-40B4-BE49-F238E27FC236}">
                  <a16:creationId xmlns:a16="http://schemas.microsoft.com/office/drawing/2014/main" id="{73C7BD11-7310-F0AF-2E99-4B8E2A086BA0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3504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A55A-C04B-8C05-CC95-424BA12B7A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148283"/>
            <a:ext cx="5157787" cy="520864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F13B8-523D-60EC-277F-854CDB29D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71652"/>
            <a:ext cx="5157787" cy="44180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F99C4-601C-45B6-14A0-D3800D54711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148283"/>
            <a:ext cx="5183188" cy="520864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HEADER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9F782-28AA-F1C9-B021-B4A9CD2A2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71652"/>
            <a:ext cx="5183188" cy="44180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17638-6AF7-C22E-90A5-946921C8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1572-4C93-7442-8320-3975CFAF7C88}" type="datetime1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CA853-13EC-FF61-83F4-8670A87A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AF9E8-FE44-9C78-60C9-D6A3FF56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49B670-79CF-BCE2-0AF2-AD12AC9DB437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8D6C2F-BF93-A854-06B7-2C3511B28EAA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CC6760-F51E-ADF4-F8D3-7FBB14AA24B4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L-Shape 1">
              <a:extLst>
                <a:ext uri="{FF2B5EF4-FFF2-40B4-BE49-F238E27FC236}">
                  <a16:creationId xmlns:a16="http://schemas.microsoft.com/office/drawing/2014/main" id="{660E8203-4B9E-E6A3-D660-F4427FC5560A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7F17A0-981E-F878-48CF-92491BAEA1E8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37B9D1-3111-96A3-3E97-41F310B99E9C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29D6BF-291A-13DA-42D8-6BE6F3FC23EF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-Shape 1">
              <a:extLst>
                <a:ext uri="{FF2B5EF4-FFF2-40B4-BE49-F238E27FC236}">
                  <a16:creationId xmlns:a16="http://schemas.microsoft.com/office/drawing/2014/main" id="{37693B65-EF13-F898-1E5C-84739017378B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8B6B6-CF20-EADF-E342-316523DF4573}"/>
              </a:ext>
            </a:extLst>
          </p:cNvPr>
          <p:cNvCxnSpPr>
            <a:cxnSpLocks/>
          </p:cNvCxnSpPr>
          <p:nvPr userDrawn="1"/>
        </p:nvCxnSpPr>
        <p:spPr>
          <a:xfrm>
            <a:off x="2347534" y="1017136"/>
            <a:ext cx="7649331" cy="0"/>
          </a:xfrm>
          <a:prstGeom prst="line">
            <a:avLst/>
          </a:prstGeom>
          <a:ln w="19050">
            <a:solidFill>
              <a:srgbClr val="B9CBA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4D73DEC4-C6D6-8A7C-C0A1-829DA60EF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265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000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594D-A74F-B77E-4C60-24B0DA33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2FB291-E94F-6876-0CF1-5469B0EE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D2AB-6C1E-BD48-A997-FFA6A907C587}" type="datetime1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56203-72DE-50E1-90B8-61DFD12E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AAEFD-CFA8-2F16-61ED-D4634D83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95ECC8-FBEA-2C71-8D89-0DA7632FC228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1B6B29-AF01-B368-DF2E-1079B3E1BD84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5455551-9AD3-C237-F395-961426D0A758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-Shape 1">
              <a:extLst>
                <a:ext uri="{FF2B5EF4-FFF2-40B4-BE49-F238E27FC236}">
                  <a16:creationId xmlns:a16="http://schemas.microsoft.com/office/drawing/2014/main" id="{17AEEF3D-C056-1D45-71E8-1762615A7AF3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A25CF0-520B-AC56-FC05-9D806CF5CAC8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A1DCC46-109F-4231-7214-8FE3C7CEFBB9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C1BE4B0-AD8E-877C-86E6-FFDB1FC18BE7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-Shape 1">
              <a:extLst>
                <a:ext uri="{FF2B5EF4-FFF2-40B4-BE49-F238E27FC236}">
                  <a16:creationId xmlns:a16="http://schemas.microsoft.com/office/drawing/2014/main" id="{91559AA5-68CB-8540-9722-874DB7D52113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2774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860B3-A1C9-C358-0ECE-322E1A10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C567-FB43-4944-91CB-AFB81E385BDB}" type="datetime1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65C1C-1BF7-AA75-0492-C74A14CA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4CEF8-98A6-0DBB-F74B-C31F2317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05498-C17F-468B-D64F-DB7971C8E89F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3CAA466-7DC8-9122-B7A6-1AFF7DBCC614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175A9C-3A8C-64FA-F096-D565DB8BECF5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L-Shape 1">
              <a:extLst>
                <a:ext uri="{FF2B5EF4-FFF2-40B4-BE49-F238E27FC236}">
                  <a16:creationId xmlns:a16="http://schemas.microsoft.com/office/drawing/2014/main" id="{CA0711BB-FA21-79B4-B0C9-815D10A21C1F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426B7A-2709-D86E-8947-B0BC01BABF6F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3D6C9A-CCDA-61E6-15A5-DE48E6857499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831F14-9835-089E-4785-CD65A0BEAB81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-Shape 1">
              <a:extLst>
                <a:ext uri="{FF2B5EF4-FFF2-40B4-BE49-F238E27FC236}">
                  <a16:creationId xmlns:a16="http://schemas.microsoft.com/office/drawing/2014/main" id="{CB49B9BB-7CFD-FD8C-59C3-24AAD1909D13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40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33CF-6FB8-1AF9-3C1D-DC549581CC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8F2F-FF3D-BA94-9932-D88D94F26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497"/>
            <a:ext cx="10515600" cy="5040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9475D-4BDC-373B-6E8F-B8A6DF84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8C89-5FD3-9A48-8800-7B326C198053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02E39-34EF-30AE-E047-BFE316C1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21042-2289-0E7D-38C9-3B98FA13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A1E3B9-8A8F-02EE-8B37-C71F4593224C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E3AFB0-0FD3-F3D6-3128-264013656BFF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8E94D3C-6D43-5CF9-0130-C9E43677D7DB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L-Shape 1">
              <a:extLst>
                <a:ext uri="{FF2B5EF4-FFF2-40B4-BE49-F238E27FC236}">
                  <a16:creationId xmlns:a16="http://schemas.microsoft.com/office/drawing/2014/main" id="{8EF32863-04C0-0B12-EBC4-529D44172B86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DDE635-C401-7935-75A2-B0956B22DCAF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73E930-3139-5D9B-9A16-C66988F88662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A96E6FA-4597-E620-187F-C277117B13F7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-Shape 1">
              <a:extLst>
                <a:ext uri="{FF2B5EF4-FFF2-40B4-BE49-F238E27FC236}">
                  <a16:creationId xmlns:a16="http://schemas.microsoft.com/office/drawing/2014/main" id="{02543EC8-78D5-AFE0-4914-3835920457B0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6B2F5-6DBE-7991-143E-6896AF94FD37}"/>
              </a:ext>
            </a:extLst>
          </p:cNvPr>
          <p:cNvCxnSpPr>
            <a:cxnSpLocks/>
          </p:cNvCxnSpPr>
          <p:nvPr userDrawn="1"/>
        </p:nvCxnSpPr>
        <p:spPr>
          <a:xfrm>
            <a:off x="2347534" y="1017136"/>
            <a:ext cx="7649331" cy="0"/>
          </a:xfrm>
          <a:prstGeom prst="line">
            <a:avLst/>
          </a:prstGeom>
          <a:ln w="19050">
            <a:solidFill>
              <a:srgbClr val="B9CBA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2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965E-5FC0-2CA5-F83D-AAE3F7E93E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457200"/>
            <a:ext cx="3198811" cy="1112838"/>
          </a:xfrm>
        </p:spPr>
        <p:txBody>
          <a:bodyPr anchor="b"/>
          <a:lstStyle>
            <a:lvl1pPr>
              <a:defRPr sz="3200" b="1">
                <a:solidFill>
                  <a:srgbClr val="23A2DA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B3440-FCB9-89E5-93FB-02F783B9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63" y="457201"/>
            <a:ext cx="7117925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51BC6-0504-525F-8737-B669BE72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822EB-DECF-0944-A656-4A9B7978CD8F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87176-F010-5970-5AFB-99703A2C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25536-78BD-525F-E023-88999D44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244A36-6805-BC73-5EAC-567C0B5D9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750741"/>
            <a:ext cx="3198812" cy="411824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323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7454-63EE-CE79-B39B-B7FE3A307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457200"/>
            <a:ext cx="3198812" cy="1112838"/>
          </a:xfrm>
        </p:spPr>
        <p:txBody>
          <a:bodyPr anchor="b"/>
          <a:lstStyle>
            <a:lvl1pPr>
              <a:defRPr sz="3200" b="1">
                <a:solidFill>
                  <a:srgbClr val="23A2DA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DE1B2-EAF4-A3E3-E8AC-8741179C9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37463" y="457200"/>
            <a:ext cx="7117925" cy="5411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9888A-6D05-EFEC-6B53-739CBECEC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750741"/>
            <a:ext cx="3198812" cy="411824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54AD9-E1B3-6B7F-B625-B6214E80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8973-ACB8-7A47-9A2B-3EF10EED6CE6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F4C23-4E93-9D65-B15B-2E8B69E3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465F7-DC4C-4802-C32A-FC9D44FE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95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9BF7-1E48-A04B-F3A9-B99873983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Meet the Team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45476-F459-0C98-42B5-801927AB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07B4-0108-3A4D-83B7-2E6C3A83683E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42179-3208-2A2C-F720-81040484F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37A41-D53A-7923-01D2-B8099AC5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4B31ED-8C59-1ABC-C05A-D861D18654A8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45375D-A921-3C26-C875-4F2BB082DA40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C1C2BB-08B0-8F3B-68B3-9DFC868C425B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-Shape 1">
              <a:extLst>
                <a:ext uri="{FF2B5EF4-FFF2-40B4-BE49-F238E27FC236}">
                  <a16:creationId xmlns:a16="http://schemas.microsoft.com/office/drawing/2014/main" id="{DD97416A-1E61-8F6A-8E99-0E08B950FB8F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9F88C9-0243-D996-5077-D273095C64E0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B4623FF-A470-0DC4-FCFD-E618789D9DF0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2CB870-438D-CF98-2659-DCBD6E9292FF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-Shape 1">
              <a:extLst>
                <a:ext uri="{FF2B5EF4-FFF2-40B4-BE49-F238E27FC236}">
                  <a16:creationId xmlns:a16="http://schemas.microsoft.com/office/drawing/2014/main" id="{73C7BD11-7310-F0AF-2E99-4B8E2A086BA0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395A26BA-67DA-D7A9-1F06-36F9CEB5F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1481407"/>
            <a:ext cx="1873256" cy="22942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F049E1A-6C64-FB11-8F1B-92D0BCC3375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280144" y="1481407"/>
            <a:ext cx="1873256" cy="22942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CBB4D43-572F-1C1B-0641-B0122C03F47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901245" y="1481408"/>
            <a:ext cx="3145786" cy="462839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067A066-2F49-7B1E-8E5F-AEBC4147A6E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901245" y="2063447"/>
            <a:ext cx="3145786" cy="75851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A8A1EB1-F2D0-C62B-4ABC-55FF3D47EF5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901245" y="3057304"/>
            <a:ext cx="3145786" cy="102498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Experience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070CB02-E610-1DBE-8FD5-D2A1784D083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901245" y="4251432"/>
            <a:ext cx="3145786" cy="365125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A5D8AAE-6500-4058-F990-64CEC69F10A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47773" y="1481407"/>
            <a:ext cx="3145786" cy="462839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A4C9443-953F-DBDB-3A40-BBD885AA7F73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347773" y="2063446"/>
            <a:ext cx="3145786" cy="758518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2BE994C-1674-5C45-F603-1CC1BBB0E755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347773" y="3052873"/>
            <a:ext cx="3145786" cy="102498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Experience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66B5751-2DB0-F24A-C757-69E80CBD30D0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347773" y="4251431"/>
            <a:ext cx="3145786" cy="365125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Email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5C139-8996-734D-1B51-63D4FA9D8478}"/>
              </a:ext>
            </a:extLst>
          </p:cNvPr>
          <p:cNvCxnSpPr>
            <a:cxnSpLocks/>
          </p:cNvCxnSpPr>
          <p:nvPr userDrawn="1"/>
        </p:nvCxnSpPr>
        <p:spPr>
          <a:xfrm>
            <a:off x="2347534" y="1017136"/>
            <a:ext cx="7649331" cy="0"/>
          </a:xfrm>
          <a:prstGeom prst="line">
            <a:avLst/>
          </a:prstGeom>
          <a:ln w="19050">
            <a:solidFill>
              <a:srgbClr val="B9CBA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763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>
            <a:lumMod val="20000"/>
            <a:lumOff val="80000"/>
            <a:alpha val="396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green sign with text&#10;&#10;AI-generated content may be incorrect.">
            <a:extLst>
              <a:ext uri="{FF2B5EF4-FFF2-40B4-BE49-F238E27FC236}">
                <a16:creationId xmlns:a16="http://schemas.microsoft.com/office/drawing/2014/main" id="{A6D2D524-2CC9-B66F-D49C-9F903A201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9677" y="1962150"/>
            <a:ext cx="883264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553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>
            <a:lumMod val="20000"/>
            <a:lumOff val="80000"/>
            <a:alpha val="396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green sign with text&#10;&#10;AI-generated content may be incorrect.">
            <a:extLst>
              <a:ext uri="{FF2B5EF4-FFF2-40B4-BE49-F238E27FC236}">
                <a16:creationId xmlns:a16="http://schemas.microsoft.com/office/drawing/2014/main" id="{A6D2D524-2CC9-B66F-D49C-9F903A201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9677" y="1962150"/>
            <a:ext cx="883264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96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262D4-7DDC-2746-D699-155BF82D5542}"/>
              </a:ext>
            </a:extLst>
          </p:cNvPr>
          <p:cNvSpPr/>
          <p:nvPr userDrawn="1"/>
        </p:nvSpPr>
        <p:spPr>
          <a:xfrm>
            <a:off x="494018" y="0"/>
            <a:ext cx="11697981" cy="2044557"/>
          </a:xfrm>
          <a:prstGeom prst="rect">
            <a:avLst/>
          </a:prstGeom>
          <a:solidFill>
            <a:srgbClr val="D1DC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3FDF9-DCFA-FFBF-2570-FADA0128C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8059146" cy="2852737"/>
          </a:xfrm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slide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561-9F27-784D-2499-FB058CA7D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05914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8E2BD-669D-454D-66CB-D3C0BBB6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1B564-D9CD-3F4F-80B5-667C11F7A5BD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65091-CCA9-D89E-40A1-12A35F12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24CD-ABA0-045B-20DC-DB4F2C1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34EA52-D506-5CC6-402C-3ACC448BF413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2D10E-7DB5-9FB2-FB1D-FCF5CE39E90F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A5735CD-26E6-FCF1-58F8-AF0F41D27097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-Shape 1">
              <a:extLst>
                <a:ext uri="{FF2B5EF4-FFF2-40B4-BE49-F238E27FC236}">
                  <a16:creationId xmlns:a16="http://schemas.microsoft.com/office/drawing/2014/main" id="{3DAD0237-F799-E40C-E9CC-43C98A8FAA7F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3179B5-353C-367C-36F3-1558A7E1B1F8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4EB860-2F94-67E8-44C2-C8CA863E258C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8459E9-E255-B7DC-1A47-EC5AD0D82692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L-Shape 1">
              <a:extLst>
                <a:ext uri="{FF2B5EF4-FFF2-40B4-BE49-F238E27FC236}">
                  <a16:creationId xmlns:a16="http://schemas.microsoft.com/office/drawing/2014/main" id="{A800B698-B1B4-93C9-033B-772DB7A5D031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7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ogo with blue and green waves&#10;&#10;AI-generated content may be incorrect.">
            <a:extLst>
              <a:ext uri="{FF2B5EF4-FFF2-40B4-BE49-F238E27FC236}">
                <a16:creationId xmlns:a16="http://schemas.microsoft.com/office/drawing/2014/main" id="{99E4ACC1-130C-00CC-C019-8FBD205A1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2845" r="720" b="53995"/>
          <a:stretch>
            <a:fillRect/>
          </a:stretch>
        </p:blipFill>
        <p:spPr>
          <a:xfrm>
            <a:off x="481166" y="4696524"/>
            <a:ext cx="11710834" cy="1559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3FDF9-DCFA-FFBF-2570-FADA0128C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6378" y="2245659"/>
            <a:ext cx="8059146" cy="1391466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slide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01561-9F27-784D-2499-FB058CA7D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6378" y="3664114"/>
            <a:ext cx="8059146" cy="74055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8E2BD-669D-454D-66CB-D3C0BBB6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1B564-D9CD-3F4F-80B5-667C11F7A5BD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65091-CCA9-D89E-40A1-12A35F12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D24CD-ABA0-045B-20DC-DB4F2C1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0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9BF7-1E48-A04B-F3A9-B9987398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0D4C-D053-FD6E-8C45-AEDDDAEC1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6497"/>
            <a:ext cx="5181600" cy="5040466"/>
          </a:xfrm>
        </p:spPr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7F526-BD5B-AFA8-54AD-6C46511D4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6497"/>
            <a:ext cx="5181600" cy="5040466"/>
          </a:xfrm>
        </p:spPr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45476-F459-0C98-42B5-801927AB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07B4-0108-3A4D-83B7-2E6C3A83683E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42179-3208-2A2C-F720-81040484F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37A41-D53A-7923-01D2-B8099AC5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D776E1-A55F-0ACD-A448-922FF9DF5179}"/>
              </a:ext>
            </a:extLst>
          </p:cNvPr>
          <p:cNvCxnSpPr>
            <a:cxnSpLocks/>
          </p:cNvCxnSpPr>
          <p:nvPr userDrawn="1"/>
        </p:nvCxnSpPr>
        <p:spPr>
          <a:xfrm>
            <a:off x="2347534" y="1017136"/>
            <a:ext cx="7649331" cy="0"/>
          </a:xfrm>
          <a:prstGeom prst="line">
            <a:avLst/>
          </a:prstGeom>
          <a:ln w="19050">
            <a:solidFill>
              <a:srgbClr val="B9CBA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14B31ED-8C59-1ABC-C05A-D861D18654A8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45375D-A921-3C26-C875-4F2BB082DA40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C1C2BB-08B0-8F3B-68B3-9DFC868C425B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-Shape 1">
              <a:extLst>
                <a:ext uri="{FF2B5EF4-FFF2-40B4-BE49-F238E27FC236}">
                  <a16:creationId xmlns:a16="http://schemas.microsoft.com/office/drawing/2014/main" id="{DD97416A-1E61-8F6A-8E99-0E08B950FB8F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9F88C9-0243-D996-5077-D273095C64E0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B4623FF-A470-0DC4-FCFD-E618789D9DF0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2CB870-438D-CF98-2659-DCBD6E9292FF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-Shape 1">
              <a:extLst>
                <a:ext uri="{FF2B5EF4-FFF2-40B4-BE49-F238E27FC236}">
                  <a16:creationId xmlns:a16="http://schemas.microsoft.com/office/drawing/2014/main" id="{73C7BD11-7310-F0AF-2E99-4B8E2A086BA0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246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A55A-C04B-8C05-CC95-424BA12B7A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148283"/>
            <a:ext cx="5157787" cy="520864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F13B8-523D-60EC-277F-854CDB29D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71652"/>
            <a:ext cx="5157787" cy="44180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F99C4-601C-45B6-14A0-D3800D54711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148283"/>
            <a:ext cx="5183188" cy="520864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HEADER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9F782-28AA-F1C9-B021-B4A9CD2A2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71652"/>
            <a:ext cx="5183188" cy="44180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17638-6AF7-C22E-90A5-946921C8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1572-4C93-7442-8320-3975CFAF7C88}" type="datetime1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CA853-13EC-FF61-83F4-8670A87A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AF9E8-FE44-9C78-60C9-D6A3FF56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49B670-79CF-BCE2-0AF2-AD12AC9DB437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8D6C2F-BF93-A854-06B7-2C3511B28EAA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CC6760-F51E-ADF4-F8D3-7FBB14AA24B4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L-Shape 1">
              <a:extLst>
                <a:ext uri="{FF2B5EF4-FFF2-40B4-BE49-F238E27FC236}">
                  <a16:creationId xmlns:a16="http://schemas.microsoft.com/office/drawing/2014/main" id="{660E8203-4B9E-E6A3-D660-F4427FC5560A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7F17A0-981E-F878-48CF-92491BAEA1E8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37B9D1-3111-96A3-3E97-41F310B99E9C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29D6BF-291A-13DA-42D8-6BE6F3FC23EF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-Shape 1">
              <a:extLst>
                <a:ext uri="{FF2B5EF4-FFF2-40B4-BE49-F238E27FC236}">
                  <a16:creationId xmlns:a16="http://schemas.microsoft.com/office/drawing/2014/main" id="{37693B65-EF13-F898-1E5C-84739017378B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8B6B6-CF20-EADF-E342-316523DF4573}"/>
              </a:ext>
            </a:extLst>
          </p:cNvPr>
          <p:cNvCxnSpPr>
            <a:cxnSpLocks/>
          </p:cNvCxnSpPr>
          <p:nvPr userDrawn="1"/>
        </p:nvCxnSpPr>
        <p:spPr>
          <a:xfrm>
            <a:off x="2347534" y="1017136"/>
            <a:ext cx="7649331" cy="0"/>
          </a:xfrm>
          <a:prstGeom prst="line">
            <a:avLst/>
          </a:prstGeom>
          <a:ln w="19050">
            <a:solidFill>
              <a:srgbClr val="B9CBA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4D73DEC4-C6D6-8A7C-C0A1-829DA60EF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265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854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594D-A74F-B77E-4C60-24B0DA33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2FB291-E94F-6876-0CF1-5469B0EE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D2AB-6C1E-BD48-A997-FFA6A907C587}" type="datetime1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56203-72DE-50E1-90B8-61DFD12E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AAEFD-CFA8-2F16-61ED-D4634D83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95ECC8-FBEA-2C71-8D89-0DA7632FC228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1B6B29-AF01-B368-DF2E-1079B3E1BD84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5455551-9AD3-C237-F395-961426D0A758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-Shape 1">
              <a:extLst>
                <a:ext uri="{FF2B5EF4-FFF2-40B4-BE49-F238E27FC236}">
                  <a16:creationId xmlns:a16="http://schemas.microsoft.com/office/drawing/2014/main" id="{17AEEF3D-C056-1D45-71E8-1762615A7AF3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A25CF0-520B-AC56-FC05-9D806CF5CAC8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A1DCC46-109F-4231-7214-8FE3C7CEFBB9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C1BE4B0-AD8E-877C-86E6-FFDB1FC18BE7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-Shape 1">
              <a:extLst>
                <a:ext uri="{FF2B5EF4-FFF2-40B4-BE49-F238E27FC236}">
                  <a16:creationId xmlns:a16="http://schemas.microsoft.com/office/drawing/2014/main" id="{91559AA5-68CB-8540-9722-874DB7D52113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132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860B3-A1C9-C358-0ECE-322E1A10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C567-FB43-4944-91CB-AFB81E385BDB}" type="datetime1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65C1C-1BF7-AA75-0492-C74A14CA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4CEF8-98A6-0DBB-F74B-C31F2317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05498-C17F-468B-D64F-DB7971C8E89F}"/>
              </a:ext>
            </a:extLst>
          </p:cNvPr>
          <p:cNvGrpSpPr/>
          <p:nvPr userDrawn="1"/>
        </p:nvGrpSpPr>
        <p:grpSpPr>
          <a:xfrm>
            <a:off x="58229" y="2635413"/>
            <a:ext cx="2252345" cy="4157980"/>
            <a:chOff x="4969827" y="-181292"/>
            <a:chExt cx="2252345" cy="41579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3CAA466-7DC8-9122-B7A6-1AFF7DBCC614}"/>
                </a:ext>
              </a:extLst>
            </p:cNvPr>
            <p:cNvCxnSpPr/>
            <p:nvPr userDrawn="1"/>
          </p:nvCxnSpPr>
          <p:spPr>
            <a:xfrm flipV="1">
              <a:off x="6037262" y="3949383"/>
              <a:ext cx="1184910" cy="825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175A9C-3A8C-64FA-F096-D565DB8BECF5}"/>
                </a:ext>
              </a:extLst>
            </p:cNvPr>
            <p:cNvCxnSpPr/>
            <p:nvPr userDrawn="1"/>
          </p:nvCxnSpPr>
          <p:spPr>
            <a:xfrm flipV="1">
              <a:off x="5000307" y="-181292"/>
              <a:ext cx="0" cy="3089275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L-Shape 1">
              <a:extLst>
                <a:ext uri="{FF2B5EF4-FFF2-40B4-BE49-F238E27FC236}">
                  <a16:creationId xmlns:a16="http://schemas.microsoft.com/office/drawing/2014/main" id="{CA0711BB-FA21-79B4-B0C9-815D10A21C1F}"/>
                </a:ext>
              </a:extLst>
            </p:cNvPr>
            <p:cNvSpPr/>
            <p:nvPr userDrawn="1"/>
          </p:nvSpPr>
          <p:spPr>
            <a:xfrm>
              <a:off x="4969827" y="2881313"/>
              <a:ext cx="1095375" cy="1095375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426B7A-2709-D86E-8947-B0BC01BABF6F}"/>
              </a:ext>
            </a:extLst>
          </p:cNvPr>
          <p:cNvGrpSpPr/>
          <p:nvPr userDrawn="1"/>
        </p:nvGrpSpPr>
        <p:grpSpPr>
          <a:xfrm>
            <a:off x="9030518" y="68108"/>
            <a:ext cx="3072130" cy="5656580"/>
            <a:chOff x="3753485" y="600710"/>
            <a:chExt cx="3072130" cy="565658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3D6C9A-CCDA-61E6-15A5-DE48E6857499}"/>
                </a:ext>
              </a:extLst>
            </p:cNvPr>
            <p:cNvCxnSpPr/>
            <p:nvPr userDrawn="1"/>
          </p:nvCxnSpPr>
          <p:spPr>
            <a:xfrm>
              <a:off x="3753485" y="625475"/>
              <a:ext cx="1878965" cy="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831F14-9835-089E-4785-CD65A0BEAB81}"/>
                </a:ext>
              </a:extLst>
            </p:cNvPr>
            <p:cNvCxnSpPr/>
            <p:nvPr userDrawn="1"/>
          </p:nvCxnSpPr>
          <p:spPr>
            <a:xfrm flipV="1">
              <a:off x="6800850" y="1316990"/>
              <a:ext cx="635" cy="4940300"/>
            </a:xfrm>
            <a:prstGeom prst="line">
              <a:avLst/>
            </a:prstGeom>
            <a:ln w="9525">
              <a:solidFill>
                <a:srgbClr val="B9CBA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-Shape 1">
              <a:extLst>
                <a:ext uri="{FF2B5EF4-FFF2-40B4-BE49-F238E27FC236}">
                  <a16:creationId xmlns:a16="http://schemas.microsoft.com/office/drawing/2014/main" id="{CB49B9BB-7CFD-FD8C-59C3-24AAD1909D13}"/>
                </a:ext>
              </a:extLst>
            </p:cNvPr>
            <p:cNvSpPr/>
            <p:nvPr userDrawn="1"/>
          </p:nvSpPr>
          <p:spPr>
            <a:xfrm rot="10800000">
              <a:off x="5366385" y="600710"/>
              <a:ext cx="1459230" cy="817880"/>
            </a:xfrm>
            <a:custGeom>
              <a:avLst/>
              <a:gdLst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65655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0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  <a:gd name="connsiteX0" fmla="*/ 0 w 2065655"/>
                <a:gd name="connsiteY0" fmla="*/ 0 h 2065655"/>
                <a:gd name="connsiteX1" fmla="*/ 92686 w 2065655"/>
                <a:gd name="connsiteY1" fmla="*/ 68283 h 2065655"/>
                <a:gd name="connsiteX2" fmla="*/ 92686 w 2065655"/>
                <a:gd name="connsiteY2" fmla="*/ 1979579 h 2065655"/>
                <a:gd name="connsiteX3" fmla="*/ 2006278 w 2065655"/>
                <a:gd name="connsiteY3" fmla="*/ 1979579 h 2065655"/>
                <a:gd name="connsiteX4" fmla="*/ 2065655 w 2065655"/>
                <a:gd name="connsiteY4" fmla="*/ 2065655 h 2065655"/>
                <a:gd name="connsiteX5" fmla="*/ 0 w 2065655"/>
                <a:gd name="connsiteY5" fmla="*/ 2065655 h 2065655"/>
                <a:gd name="connsiteX6" fmla="*/ 0 w 2065655"/>
                <a:gd name="connsiteY6" fmla="*/ 0 h 206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655" h="2065655">
                  <a:moveTo>
                    <a:pt x="0" y="0"/>
                  </a:moveTo>
                  <a:lnTo>
                    <a:pt x="92686" y="68283"/>
                  </a:lnTo>
                  <a:lnTo>
                    <a:pt x="92686" y="1979579"/>
                  </a:lnTo>
                  <a:lnTo>
                    <a:pt x="2006278" y="1979579"/>
                  </a:lnTo>
                  <a:lnTo>
                    <a:pt x="2065655" y="2065655"/>
                  </a:lnTo>
                  <a:lnTo>
                    <a:pt x="0" y="2065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B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666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965E-5FC0-2CA5-F83D-AAE3F7E93E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457200"/>
            <a:ext cx="3198811" cy="1112838"/>
          </a:xfrm>
        </p:spPr>
        <p:txBody>
          <a:bodyPr anchor="b"/>
          <a:lstStyle>
            <a:lvl1pPr>
              <a:defRPr sz="3200" b="1">
                <a:solidFill>
                  <a:srgbClr val="23A2DA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B3440-FCB9-89E5-93FB-02F783B9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63" y="457201"/>
            <a:ext cx="7117925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51BC6-0504-525F-8737-B669BE72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822EB-DECF-0944-A656-4A9B7978CD8F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87176-F010-5970-5AFB-99703A2C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25536-78BD-525F-E023-88999D44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244A36-6805-BC73-5EAC-567C0B5D9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750741"/>
            <a:ext cx="3198812" cy="411824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188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4BE21F-5B53-62E3-757A-5F5052341BF0}"/>
              </a:ext>
            </a:extLst>
          </p:cNvPr>
          <p:cNvSpPr/>
          <p:nvPr userDrawn="1"/>
        </p:nvSpPr>
        <p:spPr>
          <a:xfrm>
            <a:off x="0" y="6583680"/>
            <a:ext cx="12192000" cy="292190"/>
          </a:xfrm>
          <a:prstGeom prst="rect">
            <a:avLst/>
          </a:prstGeom>
          <a:solidFill>
            <a:srgbClr val="E5E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851A00-4419-7197-E94F-2976AE803405}"/>
              </a:ext>
            </a:extLst>
          </p:cNvPr>
          <p:cNvSpPr/>
          <p:nvPr userDrawn="1"/>
        </p:nvSpPr>
        <p:spPr>
          <a:xfrm>
            <a:off x="0" y="0"/>
            <a:ext cx="488749" cy="6858000"/>
          </a:xfrm>
          <a:prstGeom prst="rect">
            <a:avLst/>
          </a:prstGeom>
          <a:solidFill>
            <a:srgbClr val="23A2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32427E-D708-4B2A-3F8A-C2A2E9D8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3BC1A-BC8F-FF63-A117-F14EEF5FB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99909"/>
            <a:ext cx="10515600" cy="5177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962B-8C9E-C19B-294B-29C71C426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83680"/>
            <a:ext cx="2743200" cy="237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51D6C7-9FB4-D749-8F90-97D86C873804}" type="datetime1">
              <a:rPr lang="en-US" smtClean="0"/>
              <a:pPr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4ED4-8D7E-8563-5EA7-5CCC584B6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3680"/>
            <a:ext cx="4114800" cy="237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i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E4DCA-6FB0-64AC-CEC4-00EC094F4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83680"/>
            <a:ext cx="2743200" cy="237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BE8562-CF06-474E-A1C3-78D2DE73ED8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229F4A-8879-8540-9168-72258F113FD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1811000" y="6611355"/>
            <a:ext cx="376357" cy="2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5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72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8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9185A3C-9238-D7EB-AF97-22575635BB41}"/>
              </a:ext>
            </a:extLst>
          </p:cNvPr>
          <p:cNvGrpSpPr/>
          <p:nvPr userDrawn="1"/>
        </p:nvGrpSpPr>
        <p:grpSpPr>
          <a:xfrm>
            <a:off x="0" y="6583680"/>
            <a:ext cx="12192000" cy="292190"/>
            <a:chOff x="0" y="6583680"/>
            <a:chExt cx="12192000" cy="2921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4BE21F-5B53-62E3-757A-5F5052341BF0}"/>
                </a:ext>
              </a:extLst>
            </p:cNvPr>
            <p:cNvSpPr/>
            <p:nvPr userDrawn="1"/>
          </p:nvSpPr>
          <p:spPr>
            <a:xfrm>
              <a:off x="0" y="6583680"/>
              <a:ext cx="12192000" cy="292190"/>
            </a:xfrm>
            <a:prstGeom prst="rect">
              <a:avLst/>
            </a:prstGeom>
            <a:solidFill>
              <a:srgbClr val="E5E5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4D4F94-EC3D-4772-4FAE-F824B30CEB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alphaModFix amt="50000"/>
            </a:blip>
            <a:stretch>
              <a:fillRect/>
            </a:stretch>
          </p:blipFill>
          <p:spPr>
            <a:xfrm>
              <a:off x="11811000" y="6611355"/>
              <a:ext cx="376357" cy="223714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32427E-D708-4B2A-3F8A-C2A2E9D8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3BC1A-BC8F-FF63-A117-F14EEF5FB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99909"/>
            <a:ext cx="10515600" cy="5177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962B-8C9E-C19B-294B-29C71C426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83680"/>
            <a:ext cx="2743200" cy="237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51D6C7-9FB4-D749-8F90-97D86C873804}" type="datetime1">
              <a:rPr lang="en-US" smtClean="0"/>
              <a:pPr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4ED4-8D7E-8563-5EA7-5CCC584B6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3680"/>
            <a:ext cx="4114800" cy="237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i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E4DCA-6FB0-64AC-CEC4-00EC094F4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83680"/>
            <a:ext cx="2743200" cy="237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BE8562-CF06-474E-A1C3-78D2DE73ED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851A00-4419-7197-E94F-2976AE803405}"/>
              </a:ext>
            </a:extLst>
          </p:cNvPr>
          <p:cNvSpPr/>
          <p:nvPr userDrawn="1"/>
        </p:nvSpPr>
        <p:spPr>
          <a:xfrm>
            <a:off x="0" y="0"/>
            <a:ext cx="488749" cy="6858000"/>
          </a:xfrm>
          <a:prstGeom prst="rect">
            <a:avLst/>
          </a:prstGeom>
          <a:solidFill>
            <a:srgbClr val="23A2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32427E-D708-4B2A-3F8A-C2A2E9D8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3BC1A-BC8F-FF63-A117-F14EEF5FB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962B-8C9E-C19B-294B-29C71C426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4FD21B-12CB-B045-AE5F-AC35674D56B8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4ED4-8D7E-8563-5EA7-5CCC584B6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E4DCA-6FB0-64AC-CEC4-00EC094F4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14042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32427E-D708-4B2A-3F8A-C2A2E9D8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3BC1A-BC8F-FF63-A117-F14EEF5FB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962B-8C9E-C19B-294B-29C71C426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4FD21B-12CB-B045-AE5F-AC35674D56B8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4ED4-8D7E-8563-5EA7-5CCC584B6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E4DCA-6FB0-64AC-CEC4-00EC094F4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A29C57-B26B-D347-BC8B-DD0B5FEE5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8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14042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4042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out-Informatics/Vibe-coding-workshop-Nov-2025/blob/main/appl_stock_example/prompt.m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out-Informatics/Vibe-coding-workshop-Nov-2025/blob/main/streamlit_app/prompt.md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ashboard.ngrok.com/get-started/your-authtoke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out-Informatics/Vibe-coding-workshop-Nov-2025/blob/main/streamlit_app/prompt2.md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Sprout-Informatics/Vibe-coding-workshop-Nov-2025/blob/main/streamlit_app/code.p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AB43-C00E-E546-C7A0-4A789F111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Vibe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54259-79B5-521F-E29A-C7D553D2C0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Sprout Informatics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EA4A6-592E-4283-D1BA-21313ED77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5866-0D69-CD4B-89B0-83F6EE2B54CA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50B9D-73FD-E8FA-9984-304A63A6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5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811888-D2F9-3BC7-EB74-2AA3F13E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7B8E1-1C4C-BDB9-984E-9DEAD41A9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simple example, the LLM was able to build an “app” to my (very limited) specifications</a:t>
            </a:r>
          </a:p>
          <a:p>
            <a:endParaRPr lang="en-US" dirty="0"/>
          </a:p>
          <a:p>
            <a:r>
              <a:rPr lang="en-US" dirty="0"/>
              <a:t>Without detail, the LLM is free to use whatever it ”wants” to get things done</a:t>
            </a:r>
          </a:p>
          <a:p>
            <a:endParaRPr lang="en-US" dirty="0"/>
          </a:p>
          <a:p>
            <a:r>
              <a:rPr lang="en-US" dirty="0"/>
              <a:t>Detail is paramount!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969BC-F775-4E88-6F46-708A5F18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D2AB-6C1E-BD48-A997-FFA6A907C587}" type="datetime1">
              <a:rPr lang="en-US" smtClean="0"/>
              <a:t>11/4/25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77AD3-7FAB-B9E7-FFF8-C91930FF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0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512B-8E00-61A1-671A-105AE165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Google Colab: </a:t>
            </a:r>
            <a:r>
              <a:rPr lang="en-US" dirty="0" err="1"/>
              <a:t>colab.google.com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5510DC-D593-C2CC-32A3-9B9EA5D38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1CA7C-99C6-8974-3189-D0E836898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D2AB-6C1E-BD48-A997-FFA6A907C587}" type="datetime1">
              <a:rPr lang="en-US" smtClean="0"/>
              <a:t>11/4/25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2140F-677B-8991-0D54-53D3E556E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11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2BECDD-9FFE-D510-C127-75BD68844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this is your first time using Colab, click through disclaimers,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you’re in an </a:t>
            </a:r>
            <a:r>
              <a:rPr lang="en-US" dirty="0" err="1"/>
              <a:t>Jupyter</a:t>
            </a:r>
            <a:r>
              <a:rPr lang="en-US" dirty="0"/>
              <a:t> notebook (right), click Connect to connect to a hosted kernel </a:t>
            </a:r>
            <a:r>
              <a:rPr lang="en-US"/>
              <a:t>(Python 3)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don’t see Gemini as in right, click the logo at the bottom middle and click the button that looks like a right-side panel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DBF0CA-7AB5-1F82-4548-7DF43A9A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3" y="484937"/>
            <a:ext cx="7772400" cy="534837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FA8C075-3604-865C-EA1E-229631A9AF5A}"/>
              </a:ext>
            </a:extLst>
          </p:cNvPr>
          <p:cNvSpPr/>
          <p:nvPr/>
        </p:nvSpPr>
        <p:spPr>
          <a:xfrm>
            <a:off x="9982200" y="1013619"/>
            <a:ext cx="731520" cy="4037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0CC4D49-AC2A-2755-5A62-BB90C0F640CA}"/>
              </a:ext>
            </a:extLst>
          </p:cNvPr>
          <p:cNvSpPr/>
          <p:nvPr/>
        </p:nvSpPr>
        <p:spPr>
          <a:xfrm>
            <a:off x="7171585" y="5429613"/>
            <a:ext cx="731520" cy="4037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F303-5DEF-3C62-4BF2-B69979B5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do a data analysis example</a:t>
            </a:r>
          </a:p>
        </p:txBody>
      </p:sp>
      <p:pic>
        <p:nvPicPr>
          <p:cNvPr id="8" name="Content Placeholder 7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36433DCC-7D83-B6C9-29DB-1D92F78F1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5613" y="1209675"/>
            <a:ext cx="7061200" cy="38989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DCC67-C526-B11C-AF3C-103CFD1D6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D2AB-6C1E-BD48-A997-FFA6A907C587}" type="datetime1">
              <a:rPr lang="en-US" smtClean="0"/>
              <a:t>11/4/25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C1C25-87C4-CA9F-DCA4-FAEFA63B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BA3E2-812C-7ADC-82E8-71D2F685E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Prompt: https://</a:t>
            </a:r>
            <a:r>
              <a:rPr lang="en-US" dirty="0" err="1"/>
              <a:t>github.com</a:t>
            </a:r>
            <a:r>
              <a:rPr lang="en-US" dirty="0"/>
              <a:t>/Sprout-Informatics/Vibe-coding-workshop-Nov-2025/blob/main/</a:t>
            </a:r>
            <a:r>
              <a:rPr lang="en-US" dirty="0" err="1"/>
              <a:t>petal_example</a:t>
            </a:r>
            <a:r>
              <a:rPr lang="en-US" dirty="0"/>
              <a:t>/</a:t>
            </a:r>
            <a:r>
              <a:rPr lang="en-US" dirty="0" err="1"/>
              <a:t>prompt.md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the prompt into the Gemini window in Colab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aren’t being specific, so the plan at right might be different for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auto-run after the plan generates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4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43B6-5351-EB48-BDA2-C303F0BD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</a:t>
            </a:r>
          </a:p>
        </p:txBody>
      </p:sp>
      <p:pic>
        <p:nvPicPr>
          <p:cNvPr id="8" name="Content Placeholder 7" descr="A graph with different colored dots&#10;&#10;AI-generated content may be incorrect.">
            <a:extLst>
              <a:ext uri="{FF2B5EF4-FFF2-40B4-BE49-F238E27FC236}">
                <a16:creationId xmlns:a16="http://schemas.microsoft.com/office/drawing/2014/main" id="{F03A010B-DF4E-246C-76F8-5FE8908C4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3013" y="822325"/>
            <a:ext cx="5486400" cy="4673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341F0-2031-B0BE-A1CC-273A66CE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822EB-DECF-0944-A656-4A9B7978CD8F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EB48B-68D8-E41E-B527-009B73D2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13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5AF63E-7235-C0CC-37A7-719FE4835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0741"/>
            <a:ext cx="3412171" cy="411824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code can be found at: https://</a:t>
            </a:r>
            <a:r>
              <a:rPr lang="en-US" dirty="0" err="1"/>
              <a:t>github.com</a:t>
            </a:r>
            <a:r>
              <a:rPr lang="en-US" dirty="0"/>
              <a:t>/Sprout-Informatics/Vibe-coding-workshop-Nov-2025/blob/main/</a:t>
            </a:r>
            <a:r>
              <a:rPr lang="en-US" dirty="0" err="1"/>
              <a:t>petal_example</a:t>
            </a:r>
            <a:r>
              <a:rPr lang="en-US" dirty="0"/>
              <a:t>/</a:t>
            </a:r>
            <a:r>
              <a:rPr lang="en-US" dirty="0" err="1"/>
              <a:t>code.py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in my example the LLM used </a:t>
            </a:r>
            <a:r>
              <a:rPr lang="en-US" b="1" dirty="0" err="1"/>
              <a:t>altair</a:t>
            </a:r>
            <a:r>
              <a:rPr lang="en-US" dirty="0"/>
              <a:t> to display the plot (vs </a:t>
            </a:r>
            <a:r>
              <a:rPr lang="en-US" dirty="0" err="1"/>
              <a:t>plotly</a:t>
            </a:r>
            <a:r>
              <a:rPr lang="en-US" dirty="0"/>
              <a:t>, seaborn itself,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multiple runs, the data were loaded from different places and the plotting library changed</a:t>
            </a:r>
          </a:p>
        </p:txBody>
      </p:sp>
    </p:spTree>
    <p:extLst>
      <p:ext uri="{BB962C8B-B14F-4D97-AF65-F5344CB8AC3E}">
        <p14:creationId xmlns:p14="http://schemas.microsoft.com/office/powerpoint/2010/main" val="77000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AE82-DE31-17C4-F865-62CD9973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simple example</a:t>
            </a:r>
          </a:p>
        </p:txBody>
      </p:sp>
      <p:pic>
        <p:nvPicPr>
          <p:cNvPr id="8" name="Content Placeholder 7" descr="A screenshot of a document&#10;&#10;AI-generated content may be incorrect.">
            <a:extLst>
              <a:ext uri="{FF2B5EF4-FFF2-40B4-BE49-F238E27FC236}">
                <a16:creationId xmlns:a16="http://schemas.microsoft.com/office/drawing/2014/main" id="{8FB86B1F-CC7B-AAC6-DC94-2A9C53005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3354" y="457200"/>
            <a:ext cx="4105718" cy="54038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7725F-5176-0511-E3E5-46BABA7D6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822EB-DECF-0944-A656-4A9B7978CD8F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FAB1B-4A18-645A-022E-B34C75EC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14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DA7B7-EAAA-7708-65D8-F3505C005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File-&gt;New notebook in drive, and connect the kernel in the empty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the prompt from </a:t>
            </a:r>
            <a:r>
              <a:rPr lang="en-US" dirty="0">
                <a:hlinkClick r:id="rId3"/>
              </a:rPr>
              <a:t>https://github.com/Sprout-Informatics/Vibe-coding-workshop-Nov-2025/blob/main/appl_stock_example/prompt.md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the plan generate and click auto-run</a:t>
            </a:r>
          </a:p>
        </p:txBody>
      </p:sp>
    </p:spTree>
    <p:extLst>
      <p:ext uri="{BB962C8B-B14F-4D97-AF65-F5344CB8AC3E}">
        <p14:creationId xmlns:p14="http://schemas.microsoft.com/office/powerpoint/2010/main" val="308241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2C29-4493-3601-1206-A0B4869B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Uh oh! Something went wrong</a:t>
            </a:r>
          </a:p>
        </p:txBody>
      </p:sp>
      <p:pic>
        <p:nvPicPr>
          <p:cNvPr id="10" name="Content Placeholder 9" descr="A graph with green and pink lines&#10;&#10;AI-generated content may be incorrect.">
            <a:extLst>
              <a:ext uri="{FF2B5EF4-FFF2-40B4-BE49-F238E27FC236}">
                <a16:creationId xmlns:a16="http://schemas.microsoft.com/office/drawing/2014/main" id="{A37EFA26-6B9D-4B21-B849-BC33B1E553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20180" y="1232302"/>
            <a:ext cx="4394200" cy="4610100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7A034A1-19CA-9A40-6412-4DAB089FC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0600" y="1245404"/>
            <a:ext cx="5181600" cy="5040466"/>
          </a:xfrm>
        </p:spPr>
        <p:txBody>
          <a:bodyPr/>
          <a:lstStyle/>
          <a:p>
            <a:r>
              <a:rPr lang="en-US" dirty="0"/>
              <a:t>Things that the app did correctly</a:t>
            </a:r>
          </a:p>
          <a:p>
            <a:pPr lvl="1"/>
            <a:r>
              <a:rPr lang="en-US" dirty="0"/>
              <a:t>Gathered price data from the requested time period</a:t>
            </a:r>
          </a:p>
          <a:p>
            <a:pPr lvl="2"/>
            <a:r>
              <a:rPr lang="en-US" dirty="0"/>
              <a:t>Compare to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stocktwits.com</a:t>
            </a:r>
            <a:r>
              <a:rPr lang="en-US" dirty="0"/>
              <a:t>/symbol/AAPL 5Y</a:t>
            </a:r>
          </a:p>
          <a:p>
            <a:pPr lvl="1"/>
            <a:r>
              <a:rPr lang="en-US" dirty="0"/>
              <a:t>Drew a candlestick chart (by hand, in my case)</a:t>
            </a:r>
          </a:p>
          <a:p>
            <a:pPr lvl="1"/>
            <a:r>
              <a:rPr lang="en-US" dirty="0"/>
              <a:t>Applied garish coloring</a:t>
            </a:r>
          </a:p>
          <a:p>
            <a:pPr lvl="1"/>
            <a:endParaRPr lang="en-US" dirty="0"/>
          </a:p>
          <a:p>
            <a:r>
              <a:rPr lang="en-US" dirty="0"/>
              <a:t>Things the app did not do correctly</a:t>
            </a:r>
          </a:p>
          <a:p>
            <a:pPr lvl="1"/>
            <a:r>
              <a:rPr lang="en-US" dirty="0"/>
              <a:t>Moving averages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5704A-0AF9-8505-D4F0-C6890196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07B4-0108-3A4D-83B7-2E6C3A83683E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DA0A4-90E8-172C-AF88-C7FB800F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66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F36F2-FCF7-1A10-FE77-59559973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Vibe coding!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F37B9-F59D-6ED8-A90A-22065204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D2AB-6C1E-BD48-A997-FFA6A907C587}" type="datetime1">
              <a:rPr lang="en-US" smtClean="0"/>
              <a:t>11/4/25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A0501-B87C-2F81-214F-E36722CC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2FBA7312-1EC5-30F4-F7D1-76171942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" y="1277620"/>
            <a:ext cx="6832600" cy="2260600"/>
          </a:xfrm>
          <a:prstGeom prst="rect">
            <a:avLst/>
          </a:prstGeom>
        </p:spPr>
      </p:pic>
      <p:pic>
        <p:nvPicPr>
          <p:cNvPr id="8" name="Picture 7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96E2FAEA-73F7-556E-6084-F7A41EF14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023620"/>
            <a:ext cx="7150100" cy="5029200"/>
          </a:xfrm>
          <a:prstGeom prst="rect">
            <a:avLst/>
          </a:prstGeom>
        </p:spPr>
      </p:pic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05C76382-B298-A07E-6B9B-19A90ABDC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1835150"/>
            <a:ext cx="7010400" cy="4483100"/>
          </a:xfrm>
          <a:prstGeom prst="rect">
            <a:avLst/>
          </a:prstGeom>
        </p:spPr>
      </p:pic>
      <p:pic>
        <p:nvPicPr>
          <p:cNvPr id="12" name="Picture 11" descr="A screenshot of a white text&#10;&#10;AI-generated content may be incorrect.">
            <a:extLst>
              <a:ext uri="{FF2B5EF4-FFF2-40B4-BE49-F238E27FC236}">
                <a16:creationId xmlns:a16="http://schemas.microsoft.com/office/drawing/2014/main" id="{8DE8A522-2490-6B8C-6D50-697C1DEC4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45" y="1836420"/>
            <a:ext cx="6946900" cy="4216400"/>
          </a:xfrm>
          <a:prstGeom prst="rect">
            <a:avLst/>
          </a:prstGeom>
        </p:spPr>
      </p:pic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823820C-A38E-A1B1-9D6E-63035172C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695" y="1149350"/>
            <a:ext cx="4533900" cy="4559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1DACBA-605D-B740-6883-5AE507198732}"/>
              </a:ext>
            </a:extLst>
          </p:cNvPr>
          <p:cNvSpPr txBox="1"/>
          <p:nvPr/>
        </p:nvSpPr>
        <p:spPr>
          <a:xfrm>
            <a:off x="4645025" y="5873849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/Sprout-Informatics/Vibe-coding-workshop-Nov-2025/blob/main/</a:t>
            </a:r>
            <a:r>
              <a:rPr lang="en-US" dirty="0" err="1"/>
              <a:t>appl_stock_example</a:t>
            </a:r>
            <a:r>
              <a:rPr lang="en-US" dirty="0"/>
              <a:t>/</a:t>
            </a:r>
            <a:r>
              <a:rPr lang="en-US" dirty="0" err="1"/>
              <a:t>code.py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3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CB51-03C2-15B9-8B92-61FE8DD1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issue you may experience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FC96B2-5751-0884-64E8-67EA47271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497"/>
            <a:ext cx="5440680" cy="5040466"/>
          </a:xfrm>
        </p:spPr>
        <p:txBody>
          <a:bodyPr/>
          <a:lstStyle/>
          <a:p>
            <a:r>
              <a:rPr lang="en-US" dirty="0"/>
              <a:t>The LLM can get into a loop where it “solves” the problem with a solution which causes a new error, then “solves” that problem by reverting the solution</a:t>
            </a:r>
          </a:p>
          <a:p>
            <a:endParaRPr lang="en-US" dirty="0"/>
          </a:p>
          <a:p>
            <a:r>
              <a:rPr lang="en-US" dirty="0"/>
              <a:t>Your options are, in order of likelihood of success:</a:t>
            </a:r>
          </a:p>
          <a:p>
            <a:pPr lvl="1"/>
            <a:r>
              <a:rPr lang="en-US" b="1" dirty="0"/>
              <a:t>Take over</a:t>
            </a:r>
            <a:r>
              <a:rPr lang="en-US" dirty="0"/>
              <a:t>. Figure out the source of the error and ask about that instead</a:t>
            </a:r>
          </a:p>
          <a:p>
            <a:pPr lvl="1"/>
            <a:r>
              <a:rPr lang="en-US" dirty="0"/>
              <a:t>Start over, being more specific</a:t>
            </a:r>
          </a:p>
          <a:p>
            <a:pPr lvl="1"/>
            <a:r>
              <a:rPr lang="en-US" dirty="0"/>
              <a:t>Ask a different LLM</a:t>
            </a:r>
          </a:p>
          <a:p>
            <a:pPr lvl="1"/>
            <a:r>
              <a:rPr lang="en-US" dirty="0"/>
              <a:t>Keep clicking :)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24723-29FC-4801-1F3F-DB640E3FC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D2AB-6C1E-BD48-A997-FFA6A907C587}" type="datetime1">
              <a:rPr lang="en-US" smtClean="0"/>
              <a:t>11/4/25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CA2B-1C6B-23E0-D520-CDDAA967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40F2764D-F4C6-F05E-5B27-8DCEF4E5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559" y="0"/>
            <a:ext cx="4004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89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748D-E730-DCED-5DA0-32425AD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streamlit</a:t>
            </a:r>
            <a:r>
              <a:rPr lang="en-US" dirty="0"/>
              <a:t> dashboard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212BCA-FFCA-64A5-5E12-10E0016A7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6734" y="457200"/>
            <a:ext cx="4458957" cy="54038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467D4-2F66-FDEA-79E6-0605C4150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822EB-DECF-0944-A656-4A9B7978CD8F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888AD-24BF-225D-4B2E-72BBBA3D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18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2432E1-834D-9332-F3C9-C7431378D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0741"/>
            <a:ext cx="4021771" cy="44796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is more complex, so we structure our prompt (</a:t>
            </a:r>
            <a:r>
              <a:rPr lang="en-US" dirty="0">
                <a:hlinkClick r:id="rId3"/>
              </a:rPr>
              <a:t>https://github.com/Sprout-Informatics/Vibe-coding-workshop-Nov-2025/blob/main/streamlit_app/prompt.md</a:t>
            </a:r>
            <a:r>
              <a:rPr lang="en-US" dirty="0"/>
              <a:t>) differently: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Explain each user interaction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Explain what libraries will be used, if required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Explain how input files are structured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We will need </a:t>
            </a:r>
            <a:r>
              <a:rPr lang="en-US" dirty="0" err="1"/>
              <a:t>ngrok</a:t>
            </a:r>
            <a:r>
              <a:rPr lang="en-US" dirty="0"/>
              <a:t> to access the hosted app. Get your key at </a:t>
            </a:r>
            <a:r>
              <a:rPr lang="en-US" dirty="0">
                <a:hlinkClick r:id="rId4"/>
              </a:rPr>
              <a:t>https://dashboard.ngrok.com/get-started/your-authtoken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Accept and auto-run!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6EE52-AC23-745D-45FC-B8FDDCFA40E1}"/>
              </a:ext>
            </a:extLst>
          </p:cNvPr>
          <p:cNvSpPr txBox="1"/>
          <p:nvPr/>
        </p:nvSpPr>
        <p:spPr>
          <a:xfrm>
            <a:off x="8275320" y="586105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Continued…</a:t>
            </a:r>
          </a:p>
        </p:txBody>
      </p:sp>
    </p:spTree>
    <p:extLst>
      <p:ext uri="{BB962C8B-B14F-4D97-AF65-F5344CB8AC3E}">
        <p14:creationId xmlns:p14="http://schemas.microsoft.com/office/powerpoint/2010/main" val="142917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E2B8-5AB0-EAB7-2AFF-04ADE0BD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 while this builds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C82B9-1A5C-D026-67D3-57CF46D41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app is </a:t>
            </a:r>
            <a:r>
              <a:rPr lang="en-US" i="1" dirty="0"/>
              <a:t>extremely unlikely </a:t>
            </a:r>
            <a:r>
              <a:rPr lang="en-US" dirty="0"/>
              <a:t>to work the first try</a:t>
            </a:r>
          </a:p>
          <a:p>
            <a:endParaRPr lang="en-US" dirty="0"/>
          </a:p>
          <a:p>
            <a:r>
              <a:rPr lang="en-US" dirty="0"/>
              <a:t>As an example, pydeseq2’s invocation has changed over time, and frontier coding LLMs are typically trained on an earlier version</a:t>
            </a:r>
          </a:p>
          <a:p>
            <a:pPr lvl="1"/>
            <a:r>
              <a:rPr lang="en-US" dirty="0"/>
              <a:t>During research for this talk I attempted to build the </a:t>
            </a:r>
            <a:r>
              <a:rPr lang="en-US" dirty="0" err="1"/>
              <a:t>streamlit</a:t>
            </a:r>
            <a:r>
              <a:rPr lang="en-US" dirty="0"/>
              <a:t> dashboard more than 20 times with various LLMs</a:t>
            </a:r>
          </a:p>
          <a:p>
            <a:pPr lvl="1"/>
            <a:r>
              <a:rPr lang="en-US" dirty="0"/>
              <a:t>None of them correctly called pydeseq2</a:t>
            </a:r>
          </a:p>
          <a:p>
            <a:pPr lvl="1"/>
            <a:r>
              <a:rPr lang="en-US" dirty="0"/>
              <a:t>Worse, DESeq2 itself is called differently from pydeseq2, and there are many, many examples of DESeq2 invocations on the internet</a:t>
            </a:r>
          </a:p>
          <a:p>
            <a:pPr lvl="2"/>
            <a:r>
              <a:rPr lang="en-US" dirty="0"/>
              <a:t>LLMs are parrots, and will simply assume the probability that a “</a:t>
            </a:r>
            <a:r>
              <a:rPr lang="en-US" dirty="0" err="1"/>
              <a:t>deseq</a:t>
            </a:r>
            <a:r>
              <a:rPr lang="en-US" dirty="0"/>
              <a:t> invocation” looks like DESeq2 is high</a:t>
            </a:r>
          </a:p>
          <a:p>
            <a:pPr lvl="2"/>
            <a:r>
              <a:rPr lang="en-US" dirty="0"/>
              <a:t>Once, </a:t>
            </a:r>
            <a:r>
              <a:rPr lang="en-US" dirty="0" err="1"/>
              <a:t>gemini</a:t>
            </a:r>
            <a:r>
              <a:rPr lang="en-US" dirty="0"/>
              <a:t> simply ditched my request for pydeseq2, installed R, and ran DESeq2 anyway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FB2EA-7C96-524E-75BE-01BC8226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8C89-5FD3-9A48-8800-7B326C198053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A4AEE-00C8-1B12-67D4-4570962D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7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1A9F-BEE8-CED9-C971-F4D8D73A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the 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47913-5379-566F-FACF-391DF124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07B4-0108-3A4D-83B7-2E6C3A83683E}" type="datetime1">
              <a:rPr lang="en-US" smtClean="0"/>
              <a:t>11/6/25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7FBC8-54E6-50BB-C1EA-21B37800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2</a:t>
            </a:fld>
            <a:endParaRPr lang="en-US"/>
          </a:p>
        </p:txBody>
      </p:sp>
      <p:pic>
        <p:nvPicPr>
          <p:cNvPr id="16" name="image6.png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9EB263D1-CBF8-4B62-FE95-FD0E058EE41A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alphaModFix amt="86000"/>
          </a:blip>
          <a:srcRect t="4227" b="4227"/>
          <a:stretch/>
        </p:blipFill>
        <p:spPr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2.png" descr="A person leaning on a chair&#10;&#10;AI-generated content may be incorrect.">
            <a:extLst>
              <a:ext uri="{FF2B5EF4-FFF2-40B4-BE49-F238E27FC236}">
                <a16:creationId xmlns:a16="http://schemas.microsoft.com/office/drawing/2014/main" id="{44D47D7C-39F7-6B3C-A63B-070B6EC1C2D3}"/>
              </a:ext>
            </a:extLst>
          </p:cNvPr>
          <p:cNvPicPr>
            <a:picLocks noGrp="1"/>
          </p:cNvPicPr>
          <p:nvPr>
            <p:ph type="pic" idx="13"/>
          </p:nvPr>
        </p:nvPicPr>
        <p:blipFill>
          <a:blip r:embed="rId3"/>
          <a:srcRect l="22753" r="22753"/>
          <a:stretch/>
        </p:blipFill>
        <p:spPr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070765-FAD1-6930-55DC-BC6213790B4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en-US"/>
              <a:t>Michael Seiler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EDBF54-3D25-A7F8-6BB0-3438525F1CF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i="1"/>
              <a:t>Managing Partner, Sprout Informatics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74F59E-F242-586F-829E-AE7E2425376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US"/>
              <a:t>H3 Biomedicine, Arrakis Therapeutics, Remix Therapeutics</a:t>
            </a:r>
          </a:p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63D23-2547-DD37-454A-3BC3151AE1E2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err="1"/>
              <a:t>mseiler@sproutinformatics.com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C568DEA-659A-B1F4-AC78-3209D5820C0B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pPr algn="ctr"/>
            <a:r>
              <a:rPr lang="en-US"/>
              <a:t>Liyang Diao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1E54430-D0B9-1B3A-7704-5465656B10C6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/>
          </a:bodyPr>
          <a:lstStyle/>
          <a:p>
            <a:r>
              <a:rPr lang="en-US" i="1"/>
              <a:t>Managing Partner, Sprout Informatics</a:t>
            </a:r>
          </a:p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CC16F93-1B79-13D5-81AE-EC29A89BFB27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>
            <a:normAutofit/>
          </a:bodyPr>
          <a:lstStyle/>
          <a:p>
            <a:r>
              <a:rPr lang="en-US"/>
              <a:t>Seres Therapeutics, Pyxis Oncology, ROME Therapeutics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ED64B3D-2397-3B64-D4E3-F5EE45C54C2C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err="1"/>
              <a:t>ldiao@sproutinformatics.com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2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10E1-8C45-B2F7-2395-FCAFA407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prompt</a:t>
            </a:r>
          </a:p>
        </p:txBody>
      </p:sp>
      <p:pic>
        <p:nvPicPr>
          <p:cNvPr id="8" name="Content Placeholder 7" descr="A screenshot of a message&#10;&#10;AI-generated content may be incorrect.">
            <a:extLst>
              <a:ext uri="{FF2B5EF4-FFF2-40B4-BE49-F238E27FC236}">
                <a16:creationId xmlns:a16="http://schemas.microsoft.com/office/drawing/2014/main" id="{BD149798-674A-266E-DFB0-F59AEDB5B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9263" y="1863725"/>
            <a:ext cx="7073900" cy="2590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461D3-E78D-B55F-CF11-221D45FD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822EB-DECF-0944-A656-4A9B7978CD8F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0F27-3C6B-85D4-0A95-8DF52935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20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B6C7CF-E4CD-F355-BF8D-093823C02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Prompt available at </a:t>
            </a:r>
            <a:r>
              <a:rPr lang="en-US" dirty="0">
                <a:hlinkClick r:id="rId3"/>
              </a:rPr>
              <a:t>https://github.com/Sprout-Informatics/Vibe-coding-workshop-Nov-2025/blob/main/streamlit_app/prompt2.md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(should) wrap our code into a string, write to a file, and serve it via </a:t>
            </a:r>
            <a:r>
              <a:rPr lang="en-US" dirty="0" err="1"/>
              <a:t>ngrok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Alternatively, download app code locally and run it (assuming you have packages installed)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app code available from </a:t>
            </a:r>
            <a:r>
              <a:rPr lang="en-US" dirty="0">
                <a:hlinkClick r:id="rId4"/>
              </a:rPr>
              <a:t>https://github.com/Sprout-Informatics/Vibe-coding-workshop-Nov-2025/blob/main/streamlit_app/code.py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77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BA8B-E697-DB5E-6F45-9477D941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your app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36E2F-686C-6B92-D737-CC5394BE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D2AB-6C1E-BD48-A997-FFA6A907C587}" type="datetime1">
              <a:rPr lang="en-US" smtClean="0"/>
              <a:t>11/4/25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542DC-8951-7265-8065-FE52970B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0D55D-D6C3-43B4-94CC-EB1BAE073DC5}"/>
              </a:ext>
            </a:extLst>
          </p:cNvPr>
          <p:cNvSpPr txBox="1"/>
          <p:nvPr/>
        </p:nvSpPr>
        <p:spPr>
          <a:xfrm>
            <a:off x="1306287" y="1208313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Counts and contrast files available at: https://</a:t>
            </a:r>
            <a:r>
              <a:rPr lang="en-US" dirty="0" err="1"/>
              <a:t>github.com</a:t>
            </a:r>
            <a:r>
              <a:rPr lang="en-US" dirty="0"/>
              <a:t>/Sprout-Informatics/Vibe-coding-workshop-Nov-2025/tree/main/</a:t>
            </a:r>
            <a:r>
              <a:rPr lang="en-US" dirty="0" err="1"/>
              <a:t>gene_count_sample_data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167848-3E5B-F90B-EC39-1116BD7D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91300"/>
            <a:ext cx="5486400" cy="3158387"/>
          </a:xfrm>
          <a:prstGeom prst="rect">
            <a:avLst/>
          </a:prstGeom>
        </p:spPr>
      </p:pic>
      <p:pic>
        <p:nvPicPr>
          <p:cNvPr id="9" name="Picture 8" descr="A graph of volcano plot&#10;&#10;AI-generated content may be incorrect.">
            <a:extLst>
              <a:ext uri="{FF2B5EF4-FFF2-40B4-BE49-F238E27FC236}">
                <a16:creationId xmlns:a16="http://schemas.microsoft.com/office/drawing/2014/main" id="{A5BD49E1-66DA-D0D1-D730-272DD2A7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165181"/>
            <a:ext cx="5486400" cy="41486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852B97-1746-6B23-66DD-82E0EC3702C9}"/>
              </a:ext>
            </a:extLst>
          </p:cNvPr>
          <p:cNvSpPr/>
          <p:nvPr/>
        </p:nvSpPr>
        <p:spPr>
          <a:xfrm>
            <a:off x="5196840" y="3855720"/>
            <a:ext cx="1508760" cy="3837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98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B591-425F-12D1-8C2C-2A1F3F01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33BEB-7A87-860F-ABDF-829ADF3B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LLMs are powerful tools</a:t>
            </a:r>
          </a:p>
          <a:p>
            <a:endParaRPr lang="en-US" dirty="0"/>
          </a:p>
          <a:p>
            <a:r>
              <a:rPr lang="en-US" dirty="0"/>
              <a:t>Vibe coding is a </a:t>
            </a:r>
            <a:r>
              <a:rPr lang="en-US" b="1" dirty="0"/>
              <a:t>skill</a:t>
            </a:r>
          </a:p>
          <a:p>
            <a:pPr lvl="1"/>
            <a:r>
              <a:rPr lang="en-US" dirty="0"/>
              <a:t>Just like using any of our tools, it takes time and experience to master</a:t>
            </a:r>
          </a:p>
          <a:p>
            <a:pPr lvl="1"/>
            <a:endParaRPr lang="en-US" dirty="0"/>
          </a:p>
          <a:p>
            <a:r>
              <a:rPr lang="en-US" dirty="0"/>
              <a:t>Be explicit</a:t>
            </a:r>
          </a:p>
          <a:p>
            <a:pPr lvl="1"/>
            <a:r>
              <a:rPr lang="en-US" dirty="0"/>
              <a:t>Where possible, simply over-engineer your prompts</a:t>
            </a:r>
          </a:p>
          <a:p>
            <a:pPr lvl="1"/>
            <a:endParaRPr lang="en-US" dirty="0"/>
          </a:p>
          <a:p>
            <a:r>
              <a:rPr lang="en-US" dirty="0"/>
              <a:t>Learn when to take over</a:t>
            </a:r>
          </a:p>
          <a:p>
            <a:pPr lvl="1"/>
            <a:r>
              <a:rPr lang="en-US" dirty="0"/>
              <a:t>Often the best way to fix a problem is to roll up your sleeves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8330-DEA7-6AA0-5AF2-090FB1B5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8C89-5FD3-9A48-8800-7B326C198053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C4AF5-6FF9-B58B-0831-B1C54B49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73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00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B3511-A405-BAAB-991B-E7F82ECB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interactive! Please ask a lot of questions</a:t>
            </a:r>
          </a:p>
          <a:p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vibe coding </a:t>
            </a:r>
            <a:r>
              <a:rPr lang="en-US" dirty="0"/>
              <a:t>workshop. We are going to try to let the AI do all the work. It is going to fail and you may be frustrated.</a:t>
            </a:r>
          </a:p>
          <a:p>
            <a:endParaRPr lang="en-US" dirty="0"/>
          </a:p>
          <a:p>
            <a:r>
              <a:rPr lang="en-US" dirty="0"/>
              <a:t>Coding with LLMs is a </a:t>
            </a:r>
            <a:r>
              <a:rPr lang="en-US" b="1" dirty="0"/>
              <a:t>skill</a:t>
            </a:r>
            <a:r>
              <a:rPr lang="en-US" dirty="0"/>
              <a:t>. My goal is to help you gain experience and show you how to get more experience</a:t>
            </a:r>
          </a:p>
          <a:p>
            <a:endParaRPr lang="en-US" dirty="0"/>
          </a:p>
          <a:p>
            <a:r>
              <a:rPr lang="en-US" dirty="0"/>
              <a:t>If you don’t want to follow along (or cannot) that’s no problem, I will try to narrate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A718B-AF0A-6B3C-A606-FB43A055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ground rules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0565-DF9B-C3BB-E97E-27AA1F7C2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8C89-5FD3-9A48-8800-7B326C198053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C8C0F-1140-0B95-71DE-C21CD452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86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5249-0393-7745-DD63-9B0076AD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“vibe coding”?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05E07-FB4E-E66D-E9E6-D4872842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07B4-0108-3A4D-83B7-2E6C3A83683E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84F77-CB8D-138B-ABE2-68BC119D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70C546-7165-1279-32E1-C488E8C2D9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Coined by Andrej </a:t>
            </a:r>
            <a:r>
              <a:rPr lang="en-US" dirty="0" err="1"/>
              <a:t>Karpathy</a:t>
            </a:r>
            <a:r>
              <a:rPr lang="en-US" dirty="0"/>
              <a:t>, “vibe coding” is generating code using natural language prompts</a:t>
            </a:r>
          </a:p>
          <a:p>
            <a:endParaRPr lang="en-US" dirty="0"/>
          </a:p>
          <a:p>
            <a:r>
              <a:rPr lang="en-US" dirty="0"/>
              <a:t>It shifts the programmer’s role from coder to guide or mentor</a:t>
            </a:r>
          </a:p>
          <a:p>
            <a:endParaRPr lang="en-US" dirty="0"/>
          </a:p>
          <a:p>
            <a:r>
              <a:rPr lang="en-US" dirty="0"/>
              <a:t>"I'm building a project or webapp, but it's not really coding — I just see stuff, say stuff, run stuff, and copy paste stuff, and it mostly works."</a:t>
            </a:r>
            <a:br>
              <a:rPr lang="en-US" dirty="0"/>
            </a:br>
            <a:r>
              <a:rPr lang="en-US" dirty="0"/>
              <a:t>—Andrej </a:t>
            </a:r>
            <a:r>
              <a:rPr lang="en-US" dirty="0" err="1"/>
              <a:t>Karpathy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E96F6-CA17-73FF-2AD9-A6D17F83EB89}"/>
              </a:ext>
            </a:extLst>
          </p:cNvPr>
          <p:cNvSpPr txBox="1"/>
          <p:nvPr/>
        </p:nvSpPr>
        <p:spPr>
          <a:xfrm>
            <a:off x="9229546" y="5122742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Stefan </a:t>
            </a:r>
            <a:r>
              <a:rPr lang="en-US" sz="1000" i="1" dirty="0" err="1"/>
              <a:t>Wolpers</a:t>
            </a:r>
            <a:r>
              <a:rPr lang="en-US" sz="1000" i="1" dirty="0"/>
              <a:t>, age-of-</a:t>
            </a:r>
            <a:r>
              <a:rPr lang="en-US" sz="1000" i="1" dirty="0" err="1"/>
              <a:t>product.com</a:t>
            </a:r>
            <a:endParaRPr lang="en-US" sz="1000" i="1" dirty="0"/>
          </a:p>
        </p:txBody>
      </p:sp>
      <p:pic>
        <p:nvPicPr>
          <p:cNvPr id="21" name="Content Placeholder 20" descr="A cartoon of people talking to a machine&#10;&#10;AI-generated content may be incorrect.">
            <a:extLst>
              <a:ext uri="{FF2B5EF4-FFF2-40B4-BE49-F238E27FC236}">
                <a16:creationId xmlns:a16="http://schemas.microsoft.com/office/drawing/2014/main" id="{1047B7EA-A74E-ED9E-7F47-D0F4B2474B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2915" y="1846562"/>
            <a:ext cx="6069831" cy="3291840"/>
          </a:xfrm>
        </p:spPr>
      </p:pic>
    </p:spTree>
    <p:extLst>
      <p:ext uri="{BB962C8B-B14F-4D97-AF65-F5344CB8AC3E}">
        <p14:creationId xmlns:p14="http://schemas.microsoft.com/office/powerpoint/2010/main" val="189255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0A81A-3E62-B05F-C15B-DD009EE4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7B75-513E-9001-D594-A66DFE1406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tool to make coding easier</a:t>
            </a:r>
          </a:p>
          <a:p>
            <a:endParaRPr lang="en-US" dirty="0"/>
          </a:p>
          <a:p>
            <a:r>
              <a:rPr lang="en-US" dirty="0"/>
              <a:t>A skill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F033A-06C1-8770-5B0D-6680157A1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it is not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E65229-9B93-E406-5168-6720333B07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Going to solve all your problems</a:t>
            </a:r>
          </a:p>
          <a:p>
            <a:endParaRPr lang="en-US" dirty="0"/>
          </a:p>
          <a:p>
            <a:r>
              <a:rPr lang="en-US" dirty="0"/>
              <a:t>An accountable human being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536DD5-3386-5AC5-BD9A-DF63FBA7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1572-4C93-7442-8320-3975CFAF7C88}" type="datetime1">
              <a:rPr lang="en-US" smtClean="0"/>
              <a:t>11/4/25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DB64A-6410-D56F-4CB0-C657823D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8493C90-C23B-87F1-61C7-30AA9D73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Vibe coding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7A15CF-4BE7-B6D3-35C0-243A43730351}"/>
              </a:ext>
            </a:extLst>
          </p:cNvPr>
          <p:cNvSpPr/>
          <p:nvPr/>
        </p:nvSpPr>
        <p:spPr>
          <a:xfrm>
            <a:off x="2401368" y="3990886"/>
            <a:ext cx="7845039" cy="23586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 this workshop, the prompts are intentionally designed to give the LLMs freedom to operate. That means freedom to fail!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As we proceed, feel free to tweak the prompts to get a more reproducible result</a:t>
            </a:r>
          </a:p>
        </p:txBody>
      </p:sp>
    </p:spTree>
    <p:extLst>
      <p:ext uri="{BB962C8B-B14F-4D97-AF65-F5344CB8AC3E}">
        <p14:creationId xmlns:p14="http://schemas.microsoft.com/office/powerpoint/2010/main" val="296432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2B53-47E5-0AF1-72CB-89EBD2A3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Sprout Informatics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8" name="Content Placeholder 7" descr="A screenshot of a web page&#10;&#10;AI-generated content may be incorrect.">
            <a:extLst>
              <a:ext uri="{FF2B5EF4-FFF2-40B4-BE49-F238E27FC236}">
                <a16:creationId xmlns:a16="http://schemas.microsoft.com/office/drawing/2014/main" id="{D4508ED0-177A-6C1C-656B-BABB6277D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038" y="1449359"/>
            <a:ext cx="7118350" cy="34195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00E1B-5385-D76D-7977-FCF1713F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822EB-DECF-0944-A656-4A9B7978CD8F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1B53D-114B-DA96-4FE5-0738BFB0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A62236-FE0E-3330-685C-CB0D4FA14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and prompts from today’s call will be available in our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”</a:t>
            </a:r>
            <a:r>
              <a:rPr lang="en-US" dirty="0" err="1"/>
              <a:t>prompt.md</a:t>
            </a:r>
            <a:r>
              <a:rPr lang="en-US" dirty="0"/>
              <a:t>” in folders to find prompts to enter into LLMs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FA3F1-3904-358E-71C3-C1395449ED51}"/>
              </a:ext>
            </a:extLst>
          </p:cNvPr>
          <p:cNvSpPr txBox="1"/>
          <p:nvPr/>
        </p:nvSpPr>
        <p:spPr>
          <a:xfrm>
            <a:off x="4459266" y="5289643"/>
            <a:ext cx="763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here: </a:t>
            </a:r>
            <a:r>
              <a:rPr lang="en-US" dirty="0" err="1"/>
              <a:t>github.com</a:t>
            </a:r>
            <a:r>
              <a:rPr lang="en-US" dirty="0"/>
              <a:t>/Sprout-Informatics/Vibe-coding-workshop-Nov-2025</a:t>
            </a:r>
          </a:p>
        </p:txBody>
      </p:sp>
    </p:spTree>
    <p:extLst>
      <p:ext uri="{BB962C8B-B14F-4D97-AF65-F5344CB8AC3E}">
        <p14:creationId xmlns:p14="http://schemas.microsoft.com/office/powerpoint/2010/main" val="109633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5E87-C1C8-C7C0-34AF-E2764EB1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43064-50A3-C0E6-9A63-006A6DDCA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D2AB-6C1E-BD48-A997-FFA6A907C587}" type="datetime1">
              <a:rPr lang="en-US" smtClean="0"/>
              <a:t>11/4/25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36009-076D-8964-CFE7-C31CD134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4AE4AE-5084-9109-6A65-C79B1B65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2991"/>
            <a:ext cx="7772400" cy="2688122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9D0F1E66-990F-31D4-85CC-805F694DA776}"/>
              </a:ext>
            </a:extLst>
          </p:cNvPr>
          <p:cNvSpPr txBox="1">
            <a:spLocks/>
          </p:cNvSpPr>
          <p:nvPr/>
        </p:nvSpPr>
        <p:spPr>
          <a:xfrm>
            <a:off x="838200" y="3976777"/>
            <a:ext cx="9729158" cy="22001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6AAD01A-1BC4-31E3-B987-5D4AA0831921}"/>
              </a:ext>
            </a:extLst>
          </p:cNvPr>
          <p:cNvSpPr txBox="1">
            <a:spLocks/>
          </p:cNvSpPr>
          <p:nvPr/>
        </p:nvSpPr>
        <p:spPr>
          <a:xfrm>
            <a:off x="838200" y="4106173"/>
            <a:ext cx="9478992" cy="207078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We’re going to be “building” a tiny widget to play music</a:t>
            </a:r>
          </a:p>
          <a:p>
            <a:pPr lvl="1"/>
            <a:r>
              <a:rPr lang="en-US" dirty="0"/>
              <a:t>Prompt available under </a:t>
            </a:r>
            <a:r>
              <a:rPr lang="en-US" dirty="0" err="1"/>
              <a:t>github.com</a:t>
            </a:r>
            <a:r>
              <a:rPr lang="en-US" dirty="0"/>
              <a:t>/Sprout-Informatics/Vibe-coding-workshop-Nov-2025/</a:t>
            </a:r>
            <a:r>
              <a:rPr lang="en-US" dirty="0" err="1"/>
              <a:t>musicwidget</a:t>
            </a:r>
            <a:r>
              <a:rPr lang="en-US" dirty="0"/>
              <a:t>/</a:t>
            </a:r>
            <a:r>
              <a:rPr lang="en-US" dirty="0" err="1"/>
              <a:t>prompt.md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ideal for me personally as my HTML/CSS/JS knowledge is pretty minimal. I don’t know how to do this!</a:t>
            </a:r>
          </a:p>
        </p:txBody>
      </p:sp>
    </p:spTree>
    <p:extLst>
      <p:ext uri="{BB962C8B-B14F-4D97-AF65-F5344CB8AC3E}">
        <p14:creationId xmlns:p14="http://schemas.microsoft.com/office/powerpoint/2010/main" val="349825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5C2A-E348-39FB-E9E1-2A93ADFF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F5A59-C891-4916-6A70-9F5CE3A6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D2AB-6C1E-BD48-A997-FFA6A907C587}" type="datetime1">
              <a:rPr lang="en-US" smtClean="0"/>
              <a:t>11/4/25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A648C-B99A-BE1A-EE96-FEA33ACE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D567ED5-6E39-6F26-3D88-2DD9961C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86" y="897776"/>
            <a:ext cx="3657600" cy="3289041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F3D59A-32D3-DFEA-6D4F-0AE468BAFA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114"/>
          <a:stretch>
            <a:fillRect/>
          </a:stretch>
        </p:blipFill>
        <p:spPr>
          <a:xfrm>
            <a:off x="4435673" y="897776"/>
            <a:ext cx="3657600" cy="357070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161B8D7-891B-9FC9-2F5A-8E3FEA47B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860" y="897776"/>
            <a:ext cx="3657600" cy="24070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53FEA2-A385-23C7-4FC3-C04B4738C0BB}"/>
              </a:ext>
            </a:extLst>
          </p:cNvPr>
          <p:cNvSpPr txBox="1"/>
          <p:nvPr/>
        </p:nvSpPr>
        <p:spPr>
          <a:xfrm>
            <a:off x="6961517" y="4191484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Continues…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9EEA4AF5-10C0-27C2-C65C-2FDCFDC8D72D}"/>
              </a:ext>
            </a:extLst>
          </p:cNvPr>
          <p:cNvSpPr txBox="1">
            <a:spLocks/>
          </p:cNvSpPr>
          <p:nvPr/>
        </p:nvSpPr>
        <p:spPr>
          <a:xfrm>
            <a:off x="772900" y="4719467"/>
            <a:ext cx="5752381" cy="166208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14042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Enter the code in 3 text files using your favorite text editor, then open </a:t>
            </a:r>
            <a:r>
              <a:rPr lang="en-US" dirty="0" err="1"/>
              <a:t>index.html</a:t>
            </a:r>
            <a:r>
              <a:rPr lang="en-US" dirty="0"/>
              <a:t> in a browser</a:t>
            </a:r>
          </a:p>
          <a:p>
            <a:endParaRPr lang="en-US" dirty="0"/>
          </a:p>
          <a:p>
            <a:r>
              <a:rPr lang="en-US" dirty="0"/>
              <a:t>The above code is available in the Sprout </a:t>
            </a:r>
            <a:r>
              <a:rPr lang="en-US" dirty="0" err="1"/>
              <a:t>Github</a:t>
            </a:r>
            <a:r>
              <a:rPr lang="en-US" dirty="0"/>
              <a:t> under “</a:t>
            </a:r>
            <a:r>
              <a:rPr lang="en-US" dirty="0" err="1"/>
              <a:t>musicwidget</a:t>
            </a:r>
            <a:r>
              <a:rPr lang="en-US" dirty="0"/>
              <a:t>”</a:t>
            </a:r>
          </a:p>
        </p:txBody>
      </p:sp>
      <p:pic>
        <p:nvPicPr>
          <p:cNvPr id="14" name="Picture 13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0E65FBBB-A469-D72C-E3F5-1200592D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000" y="3783806"/>
            <a:ext cx="4737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3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D3D4B-E0AC-A51E-F0DA-43687CDE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A2451-A3F4-FD3B-9A83-77AC9A77AF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Prompt: “Add a waveform animation”</a:t>
            </a:r>
          </a:p>
          <a:p>
            <a:endParaRPr lang="en-US" dirty="0"/>
          </a:p>
          <a:p>
            <a:r>
              <a:rPr lang="en-US" dirty="0"/>
              <a:t>I didn’t specify </a:t>
            </a:r>
            <a:r>
              <a:rPr lang="en-US" i="1" dirty="0"/>
              <a:t>how</a:t>
            </a:r>
            <a:r>
              <a:rPr lang="en-US" dirty="0"/>
              <a:t>, and ChatGPT made a cheesy one out of CSS bars</a:t>
            </a:r>
          </a:p>
          <a:p>
            <a:endParaRPr lang="en-US" dirty="0"/>
          </a:p>
          <a:p>
            <a:r>
              <a:rPr lang="en-US" dirty="0"/>
              <a:t>This is both a great example of the strengths and weaknesses of LLMs</a:t>
            </a:r>
          </a:p>
          <a:p>
            <a:pPr lvl="1"/>
            <a:r>
              <a:rPr lang="en-US" dirty="0">
                <a:solidFill>
                  <a:srgbClr val="76A68D"/>
                </a:solidFill>
              </a:rPr>
              <a:t>It can understand and edit code you already have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If you aren’t specific you might not get what you want</a:t>
            </a:r>
          </a:p>
        </p:txBody>
      </p:sp>
      <p:pic>
        <p:nvPicPr>
          <p:cNvPr id="8" name="Content Placeholder 7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92792965-9E8E-8CFA-A5AD-1E7DFA73A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6200" y="2532856"/>
            <a:ext cx="4673600" cy="22479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1450B-5212-5CE2-3E16-BEF93204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07B4-0108-3A4D-83B7-2E6C3A83683E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FC6E3-4DC8-22FD-BE49-CF2DFE9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57-B26B-D347-BC8B-DD0B5FEE5A92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D1DBE-2639-4D48-E3ED-3FDD204F74AB}"/>
              </a:ext>
            </a:extLst>
          </p:cNvPr>
          <p:cNvSpPr txBox="1"/>
          <p:nvPr/>
        </p:nvSpPr>
        <p:spPr>
          <a:xfrm>
            <a:off x="8833449" y="4897388"/>
            <a:ext cx="21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bars “animate” when music is playing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AC685-B04B-3FA1-684B-AB1182871D6B}"/>
              </a:ext>
            </a:extLst>
          </p:cNvPr>
          <p:cNvSpPr txBox="1"/>
          <p:nvPr/>
        </p:nvSpPr>
        <p:spPr>
          <a:xfrm>
            <a:off x="8540151" y="6176963"/>
            <a:ext cx="333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Code available in musicwidget2</a:t>
            </a:r>
          </a:p>
        </p:txBody>
      </p:sp>
    </p:spTree>
    <p:extLst>
      <p:ext uri="{BB962C8B-B14F-4D97-AF65-F5344CB8AC3E}">
        <p14:creationId xmlns:p14="http://schemas.microsoft.com/office/powerpoint/2010/main" val="236140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rout">
      <a:dk1>
        <a:srgbClr val="413F42"/>
      </a:dk1>
      <a:lt1>
        <a:srgbClr val="FFFFFF"/>
      </a:lt1>
      <a:dk2>
        <a:srgbClr val="373545"/>
      </a:dk2>
      <a:lt2>
        <a:srgbClr val="EDEEF2"/>
      </a:lt2>
      <a:accent1>
        <a:srgbClr val="22A2DA"/>
      </a:accent1>
      <a:accent2>
        <a:srgbClr val="93C657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8769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rout_ppt_template_22SEP2025.potx" id="{050CDF0C-58AB-417A-ABE4-62FED2F37D87}" vid="{F2A705B6-92CE-40E8-8E02-DBC8087C77B1}"/>
    </a:ext>
  </a:extLst>
</a:theme>
</file>

<file path=ppt/theme/theme2.xml><?xml version="1.0" encoding="utf-8"?>
<a:theme xmlns:a="http://schemas.openxmlformats.org/drawingml/2006/main" name="4_Office Theme">
  <a:themeElements>
    <a:clrScheme name="Sprout">
      <a:dk1>
        <a:srgbClr val="413F42"/>
      </a:dk1>
      <a:lt1>
        <a:srgbClr val="FFFFFF"/>
      </a:lt1>
      <a:dk2>
        <a:srgbClr val="373545"/>
      </a:dk2>
      <a:lt2>
        <a:srgbClr val="EDEEF2"/>
      </a:lt2>
      <a:accent1>
        <a:srgbClr val="22A2DA"/>
      </a:accent1>
      <a:accent2>
        <a:srgbClr val="93C657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8769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rout_ppt_template_22SEP2025.potx" id="{050CDF0C-58AB-417A-ABE4-62FED2F37D87}" vid="{0EA82103-4773-4EA1-9029-C5A84111CBF6}"/>
    </a:ext>
  </a:extLst>
</a:theme>
</file>

<file path=ppt/theme/theme3.xml><?xml version="1.0" encoding="utf-8"?>
<a:theme xmlns:a="http://schemas.openxmlformats.org/drawingml/2006/main" name="1_Office Theme">
  <a:themeElements>
    <a:clrScheme name="Sprout">
      <a:dk1>
        <a:srgbClr val="413F42"/>
      </a:dk1>
      <a:lt1>
        <a:srgbClr val="FFFFFF"/>
      </a:lt1>
      <a:dk2>
        <a:srgbClr val="373545"/>
      </a:dk2>
      <a:lt2>
        <a:srgbClr val="EDEEF2"/>
      </a:lt2>
      <a:accent1>
        <a:srgbClr val="22A2DA"/>
      </a:accent1>
      <a:accent2>
        <a:srgbClr val="93C657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8769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rout_ppt_template_22SEP2025.potx" id="{050CDF0C-58AB-417A-ABE4-62FED2F37D87}" vid="{AD777A55-C30F-44E3-8146-A9991AE3CDD9}"/>
    </a:ext>
  </a:extLst>
</a:theme>
</file>

<file path=ppt/theme/theme4.xml><?xml version="1.0" encoding="utf-8"?>
<a:theme xmlns:a="http://schemas.openxmlformats.org/drawingml/2006/main" name="3_Office Theme">
  <a:themeElements>
    <a:clrScheme name="Sprout">
      <a:dk1>
        <a:srgbClr val="413F42"/>
      </a:dk1>
      <a:lt1>
        <a:srgbClr val="FFFFFF"/>
      </a:lt1>
      <a:dk2>
        <a:srgbClr val="373545"/>
      </a:dk2>
      <a:lt2>
        <a:srgbClr val="EDEEF2"/>
      </a:lt2>
      <a:accent1>
        <a:srgbClr val="22A2DA"/>
      </a:accent1>
      <a:accent2>
        <a:srgbClr val="93C657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8769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rout_ppt_template_22SEP2025.potx" id="{050CDF0C-58AB-417A-ABE4-62FED2F37D87}" vid="{A734A60A-1BC3-4187-B587-3E20D829730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3012</TotalTime>
  <Words>1381</Words>
  <Application>Microsoft Macintosh PowerPoint</Application>
  <PresentationFormat>Widescreen</PresentationFormat>
  <Paragraphs>199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Arial</vt:lpstr>
      <vt:lpstr>Avenir Book</vt:lpstr>
      <vt:lpstr>Courier New</vt:lpstr>
      <vt:lpstr>Wingdings</vt:lpstr>
      <vt:lpstr>Office Theme</vt:lpstr>
      <vt:lpstr>4_Office Theme</vt:lpstr>
      <vt:lpstr>1_Office Theme</vt:lpstr>
      <vt:lpstr>3_Office Theme</vt:lpstr>
      <vt:lpstr>Vibe Coding</vt:lpstr>
      <vt:lpstr>Meet the Team</vt:lpstr>
      <vt:lpstr>Some ground rules</vt:lpstr>
      <vt:lpstr>What is “vibe coding”?</vt:lpstr>
      <vt:lpstr>Vibe coding</vt:lpstr>
      <vt:lpstr>The Sprout Informatics Github</vt:lpstr>
      <vt:lpstr>Let’s do an example</vt:lpstr>
      <vt:lpstr>The code</vt:lpstr>
      <vt:lpstr>Adding something</vt:lpstr>
      <vt:lpstr>What have we learned?</vt:lpstr>
      <vt:lpstr>Using Google Colab: colab.google.com</vt:lpstr>
      <vt:lpstr>Let’s do a data analysis example</vt:lpstr>
      <vt:lpstr>The result</vt:lpstr>
      <vt:lpstr>One more simple example</vt:lpstr>
      <vt:lpstr>Uh oh! Something went wrong</vt:lpstr>
      <vt:lpstr>Vibe coding!</vt:lpstr>
      <vt:lpstr>One issue you may experience</vt:lpstr>
      <vt:lpstr>Our streamlit dashboard</vt:lpstr>
      <vt:lpstr>Some notes while this builds</vt:lpstr>
      <vt:lpstr>The second prompt</vt:lpstr>
      <vt:lpstr>Testing your app</vt:lpstr>
      <vt:lpstr>Closing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Seiler</dc:creator>
  <cp:lastModifiedBy>Michael Seiler</cp:lastModifiedBy>
  <cp:revision>28</cp:revision>
  <dcterms:created xsi:type="dcterms:W3CDTF">2025-10-08T14:22:24Z</dcterms:created>
  <dcterms:modified xsi:type="dcterms:W3CDTF">2025-11-06T18:09:24Z</dcterms:modified>
</cp:coreProperties>
</file>